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76" r:id="rId3"/>
    <p:sldId id="278" r:id="rId4"/>
    <p:sldId id="277" r:id="rId5"/>
    <p:sldId id="262" r:id="rId6"/>
    <p:sldId id="275" r:id="rId7"/>
    <p:sldId id="274" r:id="rId8"/>
    <p:sldId id="272" r:id="rId9"/>
    <p:sldId id="270" r:id="rId10"/>
    <p:sldId id="269" r:id="rId11"/>
    <p:sldId id="268" r:id="rId12"/>
    <p:sldId id="267" r:id="rId13"/>
    <p:sldId id="266" r:id="rId14"/>
    <p:sldId id="263" r:id="rId15"/>
    <p:sldId id="280" r:id="rId16"/>
    <p:sldId id="281" r:id="rId17"/>
    <p:sldId id="284" r:id="rId18"/>
    <p:sldId id="285" r:id="rId19"/>
    <p:sldId id="282" r:id="rId20"/>
    <p:sldId id="283" r:id="rId21"/>
    <p:sldId id="286" r:id="rId22"/>
    <p:sldId id="287" r:id="rId23"/>
    <p:sldId id="288" r:id="rId24"/>
    <p:sldId id="298" r:id="rId25"/>
    <p:sldId id="290" r:id="rId26"/>
    <p:sldId id="291" r:id="rId27"/>
    <p:sldId id="292" r:id="rId28"/>
    <p:sldId id="293" r:id="rId29"/>
    <p:sldId id="296" r:id="rId30"/>
    <p:sldId id="297" r:id="rId31"/>
    <p:sldId id="294" r:id="rId32"/>
    <p:sldId id="295" r:id="rId33"/>
  </p:sldIdLst>
  <p:sldSz cx="12192000" cy="6858000"/>
  <p:notesSz cx="6797675" cy="9926638"/>
  <p:embeddedFontLst>
    <p:embeddedFont>
      <p:font typeface="맑은 고딕" panose="020B0503020000020004" pitchFamily="50" charset="-127"/>
      <p:regular r:id="rId35"/>
      <p:bold r:id="rId36"/>
    </p:embeddedFont>
    <p:embeddedFont>
      <p:font typeface="나눔고딕 ExtraBold" panose="020D0904000000000000" pitchFamily="50" charset="-127"/>
      <p:bold r:id="rId37"/>
    </p:embeddedFont>
    <p:embeddedFont>
      <p:font typeface="나눔고딕" panose="020D0604000000000000" pitchFamily="50" charset="-127"/>
      <p:regular r:id="rId38"/>
      <p:bold r:id="rId39"/>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orient="horz" pos="2160" userDrawn="1">
          <p15:clr>
            <a:srgbClr val="A4A3A4"/>
          </p15:clr>
        </p15:guide>
        <p15:guide id="3" orient="horz" pos="3064">
          <p15:clr>
            <a:srgbClr val="A4A3A4"/>
          </p15:clr>
        </p15:guide>
        <p15:guide id="4" pos="665" userDrawn="1">
          <p15:clr>
            <a:srgbClr val="A4A3A4"/>
          </p15:clr>
        </p15:guide>
        <p15:guide id="5" pos="7016">
          <p15:clr>
            <a:srgbClr val="A4A3A4"/>
          </p15:clr>
        </p15:guide>
        <p15:guide id="6" orient="horz" pos="1846">
          <p15:clr>
            <a:srgbClr val="A4A3A4"/>
          </p15:clr>
        </p15:guide>
        <p15:guide id="7" orient="horz" pos="660">
          <p15:clr>
            <a:srgbClr val="A4A3A4"/>
          </p15:clr>
        </p15:guide>
        <p15:guide id="8" orient="horz" pos="2408">
          <p15:clr>
            <a:srgbClr val="A4A3A4"/>
          </p15:clr>
        </p15:guide>
        <p15:guide id="9" pos="649">
          <p15:clr>
            <a:srgbClr val="A4A3A4"/>
          </p15:clr>
        </p15:guide>
        <p15:guide id="10" pos="72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7"/>
    <a:srgbClr val="3C3838"/>
    <a:srgbClr val="0097CC"/>
    <a:srgbClr val="16A085"/>
    <a:srgbClr val="F9F9F9"/>
    <a:srgbClr val="C0392B"/>
    <a:srgbClr val="9BBB59"/>
    <a:srgbClr val="F39C12"/>
    <a:srgbClr val="2980B9"/>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0531" autoAdjust="0"/>
  </p:normalViewPr>
  <p:slideViewPr>
    <p:cSldViewPr snapToGrid="0" showGuides="1">
      <p:cViewPr varScale="1">
        <p:scale>
          <a:sx n="61" d="100"/>
          <a:sy n="61" d="100"/>
        </p:scale>
        <p:origin x="972" y="78"/>
      </p:cViewPr>
      <p:guideLst>
        <p:guide orient="horz" pos="1230"/>
        <p:guide orient="horz" pos="2160"/>
        <p:guide orient="horz" pos="3064"/>
        <p:guide pos="665"/>
        <p:guide pos="7016"/>
        <p:guide orient="horz" pos="1846"/>
        <p:guide orient="horz" pos="660"/>
        <p:guide orient="horz" pos="2408"/>
        <p:guide pos="649"/>
        <p:guide pos="727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6.%20Galaxy%20Tab%20S2%20(SM-T817)\&#51652;&#54665;&#47928;&#49436;\(6)%20LCA&#49688;&#54665;_SM-T817V.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6.%20Galaxy%20Tab%20S2%20(SM-T817)\&#51652;&#54665;&#47928;&#49436;\&#48372;&#44256;&#49436;\1)%20LCA%20&#44208;&#44284;_SM-T8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5.%20Galaxy%20On5x%20(SM-G5510)\&#51652;&#54665;&#47928;&#49436;\(6)%20LCA&#49688;&#54665;_SM-G551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5.%20Galaxy%20On5x%20(SM-G5510)\&#51652;&#54665;&#47928;&#49436;\&#48372;&#44256;&#49436;\1)%20LCA%20&#44208;&#44284;_SM-G551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4.%20Galaxy%20J1x%20(SM-J120)\&#51652;&#54665;&#47928;&#49436;\(6)%20LCA&#49688;&#54665;_SM-J1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244.114.146\&#50640;&#53076;&#48516;&#49437;\16.%20&#44592;&#54925;&#49472;%20&#50629;&#47924;\1.%20LCA\1.%20&#50756;&#47308;\4.%20Galaxy%20J1x%20(SM-J120)\&#51652;&#54665;&#47928;&#49436;\&#48372;&#44256;&#49436;\1)%20LCA%20&#44208;&#44284;_SM-J1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0.240.54.45\&#54872;&#44221;&#51204;&#47029;&#54016;\1.%20&#50640;&#53076;&#46356;&#51088;&#51064;&#54028;&#53944;\5.%20LCA\3.TAB%20E%20(SM-T377P)\1.%20LCA%20&#44208;&#44284;\SM-T377PZKASPR(P520)%20rev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244.114.146\&#50640;&#53076;&#48516;&#49437;\16.%20&#54785;&#49888;&#49472;%20&#50629;&#47924;\1.%20LCA\1.%20&#50756;&#47308;\3.%20Galaxy%20Tab%20E%208.0%20(SM-T377P)\&#51652;&#54665;%20&#47928;&#49436;\LCA%20&#48372;&#44256;&#49436;\&#51089;&#49457;\LCA%20&#44208;&#44284;_SM-T377.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240.54.45\&#54872;&#44221;&#51204;&#47029;&#54016;\1.%20&#50640;&#53076;&#46356;&#51088;&#51064;&#54028;&#53944;\5.%20LCA\2.Note5\1.%20Note5%20LCA%20&#44208;&#44284;\LCA_Backdata_150806_&#51228;&#51312;&#45800;&#44228;%20&#49688;&#512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3.&#54645;&#49900;&#50629;&#47924;\3.%20LCA.%20PEI\Monitor\&#44208;&#44284;&#47932;\Samsung%20Monitor%20LCA_S24E650P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D:\&#44060;&#51064;&#51221;&#48372;\2.%20&#51064;&#51613;\1.%20LCA\Note%205\&#44536;&#47000;&#54532;%20&#47564;&#46308;&#44592;\&#54872;&#44221;&#50689;&#54693;&#48276;&#51452;&#48324;%20.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44060;&#51064;&#51221;&#48372;\2.%20&#51064;&#51613;\1.%20LCA\Galaxy%20S6\12%20LCA%20&#50937;&#54168;&#51060;&#51648;\&#44536;&#47000;&#5453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10.240.54.45\&#54872;&#44221;&#51204;&#47029;&#54016;\1.%20&#50640;&#53076;&#46356;&#51088;&#51064;&#54028;&#53944;\5.%20LCA\1.S6\5.%20S6%20LCA%20&#44208;&#44284;\S6%20LCA%20results_150611.xlsx" TargetMode="Externa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1.xlsx"/><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_2.xlsx"/><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3.xlsx"/><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4.xlsx"/><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5.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6.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_7.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oleObject" Target="file:///D:\3.&#54645;&#49900;&#50629;&#47924;\3.%20LCA.%20PED\&#45815;&#52980;&#50629;&#47196;&#46300;\(&#47924;&#49440;)LCA%20&#45824;&#50808;&#44277;&#44060;&#51088;&#47308;%20&#51089;&#49457;_180622.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_8.xlsx"/><Relationship Id="rId2" Type="http://schemas.microsoft.com/office/2011/relationships/chartColorStyle" Target="colors10.xml"/><Relationship Id="rId1" Type="http://schemas.microsoft.com/office/2011/relationships/chartStyle" Target="styl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_9.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____10.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____11.xlsx"/><Relationship Id="rId2" Type="http://schemas.microsoft.com/office/2011/relationships/chartColorStyle" Target="colors13.xml"/><Relationship Id="rId1" Type="http://schemas.microsoft.com/office/2011/relationships/chartStyle" Target="style13.xml"/></Relationships>
</file>

<file path=ppt/charts/_rels/chart4.xml.rels><?xml version="1.0" encoding="UTF-8" standalone="yes"?>
<Relationships xmlns="http://schemas.openxmlformats.org/package/2006/relationships"><Relationship Id="rId1" Type="http://schemas.openxmlformats.org/officeDocument/2006/relationships/oleObject" Target="file:///C:\&#50640;&#53076;&#50640;&#51060;&#48660;\03.%20&#50808;&#48512;&#54532;&#47196;&#51229;&#53944;\2018-09.%20&#49340;&#49457;&#51204;&#51088;%20&#45824;&#54805;&#46356;&#49828;&#54540;&#47112;&#51060;%20LCA\04.%20&#45936;&#51060;&#53552;&#44228;&#49328;\Samsung%20Display%20LCA_CML_180618_Sima&#51077;&#4714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018%20&#50629;&#47924;\9.%20LCA\0.%20&#55092;&#45824;&#54256;%20LCA%20&#44208;&#44284;%20&#44277;&#44060;_&#45815;&#52980;%20&#50629;&#45936;&#51060;&#53944;\LCA%20&#45824;&#50808;&#44277;&#44060;&#51088;&#47308;%20&#51089;&#49457;_18052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Sheet1!$G$1</c:f>
              <c:strCache>
                <c:ptCount val="1"/>
                <c:pt idx="0">
                  <c:v>weight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o-K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Sheet1!$F$2:$F$7</c:f>
              <c:strCache>
                <c:ptCount val="6"/>
                <c:pt idx="0">
                  <c:v>Glass</c:v>
                </c:pt>
                <c:pt idx="1">
                  <c:v>Metal</c:v>
                </c:pt>
                <c:pt idx="2">
                  <c:v>Other</c:v>
                </c:pt>
                <c:pt idx="3">
                  <c:v>PCB</c:v>
                </c:pt>
                <c:pt idx="4">
                  <c:v>Plastic</c:v>
                </c:pt>
                <c:pt idx="5">
                  <c:v>Paper</c:v>
                </c:pt>
              </c:strCache>
            </c:strRef>
          </c:cat>
          <c:val>
            <c:numRef>
              <c:f>Sheet1!$G$2:$G$7</c:f>
            </c:numRef>
          </c:val>
          <c:extLst xmlns:c16r2="http://schemas.microsoft.com/office/drawing/2015/06/chart">
            <c:ext xmlns:c16="http://schemas.microsoft.com/office/drawing/2014/chart" uri="{C3380CC4-5D6E-409C-BE32-E72D297353CC}">
              <c16:uniqueId val="{00000000-ECDE-4288-B551-BDD5339A7CC9}"/>
            </c:ext>
          </c:extLst>
        </c:ser>
        <c:ser>
          <c:idx val="1"/>
          <c:order val="1"/>
          <c:tx>
            <c:strRef>
              <c:f>Sheet1!$H$1</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ECDE-4288-B551-BDD5339A7CC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ECDE-4288-B551-BDD5339A7CC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6-ECDE-4288-B551-BDD5339A7CC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8-ECDE-4288-B551-BDD5339A7CC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A-ECDE-4288-B551-BDD5339A7CC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C-ECDE-4288-B551-BDD5339A7CC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o-K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Sheet1!$F$2:$F$7</c:f>
              <c:strCache>
                <c:ptCount val="6"/>
                <c:pt idx="0">
                  <c:v>Glass</c:v>
                </c:pt>
                <c:pt idx="1">
                  <c:v>Metal</c:v>
                </c:pt>
                <c:pt idx="2">
                  <c:v>Other</c:v>
                </c:pt>
                <c:pt idx="3">
                  <c:v>PCB</c:v>
                </c:pt>
                <c:pt idx="4">
                  <c:v>Plastic</c:v>
                </c:pt>
                <c:pt idx="5">
                  <c:v>Paper</c:v>
                </c:pt>
              </c:strCache>
            </c:strRef>
          </c:cat>
          <c:val>
            <c:numRef>
              <c:f>Sheet1!$H$2:$H$7</c:f>
              <c:numCache>
                <c:formatCode>0.0%</c:formatCode>
                <c:ptCount val="6"/>
                <c:pt idx="0">
                  <c:v>0.12123605200427032</c:v>
                </c:pt>
                <c:pt idx="1">
                  <c:v>0.30605887772561757</c:v>
                </c:pt>
                <c:pt idx="2">
                  <c:v>7.6046739496044111E-4</c:v>
                </c:pt>
                <c:pt idx="3">
                  <c:v>2.4247210400854067E-2</c:v>
                </c:pt>
                <c:pt idx="4">
                  <c:v>0.38735576712148467</c:v>
                </c:pt>
                <c:pt idx="5">
                  <c:v>0.16034162535281302</c:v>
                </c:pt>
              </c:numCache>
            </c:numRef>
          </c:val>
          <c:extLst xmlns:c16r2="http://schemas.microsoft.com/office/drawing/2015/06/chart">
            <c:ext xmlns:c16="http://schemas.microsoft.com/office/drawing/2014/chart" uri="{C3380CC4-5D6E-409C-BE32-E72D297353CC}">
              <c16:uniqueId val="{0000000D-ECDE-4288-B551-BDD5339A7CC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'[LCA 대외공개자료 작성_180529.xlsx]TAB A 7.0'!$B$3</c:f>
              <c:strCache>
                <c:ptCount val="1"/>
                <c:pt idx="0">
                  <c:v>Pre-manufacturing</c:v>
                </c:pt>
              </c:strCache>
            </c:strRef>
          </c:tx>
          <c:invertIfNegative val="0"/>
          <c:cat>
            <c:strRef>
              <c:f>'[LCA 대외공개자료 작성_180529.xlsx]TAB A 7.0'!$C$2:$N$2</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'[LCA 대외공개자료 작성_180529.xlsx]TAB A 7.0'!$C$3:$N$3</c:f>
              <c:numCache>
                <c:formatCode>General</c:formatCode>
                <c:ptCount val="12"/>
                <c:pt idx="0">
                  <c:v>9.2052999999999996E-2</c:v>
                </c:pt>
                <c:pt idx="1">
                  <c:v>1.9651999999999999E-2</c:v>
                </c:pt>
                <c:pt idx="2">
                  <c:v>21.866323999999999</c:v>
                </c:pt>
                <c:pt idx="3">
                  <c:v>3.6999999999999998E-5</c:v>
                </c:pt>
                <c:pt idx="4">
                  <c:v>10.971207</c:v>
                </c:pt>
                <c:pt idx="5">
                  <c:v>0.41221099999999999</c:v>
                </c:pt>
                <c:pt idx="6">
                  <c:v>1680.265453</c:v>
                </c:pt>
                <c:pt idx="7">
                  <c:v>7.4874999999999997E-2</c:v>
                </c:pt>
                <c:pt idx="8">
                  <c:v>4.8409999999999998E-3</c:v>
                </c:pt>
                <c:pt idx="9">
                  <c:v>171.682051</c:v>
                </c:pt>
                <c:pt idx="10">
                  <c:v>0.51449400000000001</c:v>
                </c:pt>
                <c:pt idx="11">
                  <c:v>0</c:v>
                </c:pt>
              </c:numCache>
            </c:numRef>
          </c:val>
          <c:extLst xmlns:c16r2="http://schemas.microsoft.com/office/drawing/2015/06/chart">
            <c:ext xmlns:c16="http://schemas.microsoft.com/office/drawing/2014/chart" uri="{C3380CC4-5D6E-409C-BE32-E72D297353CC}">
              <c16:uniqueId val="{00000000-8AD6-4902-88BF-E110927BD1FC}"/>
            </c:ext>
          </c:extLst>
        </c:ser>
        <c:ser>
          <c:idx val="1"/>
          <c:order val="1"/>
          <c:tx>
            <c:strRef>
              <c:f>'[LCA 대외공개자료 작성_180529.xlsx]TAB A 7.0'!$B$4</c:f>
              <c:strCache>
                <c:ptCount val="1"/>
                <c:pt idx="0">
                  <c:v>Manufacturing</c:v>
                </c:pt>
              </c:strCache>
            </c:strRef>
          </c:tx>
          <c:invertIfNegative val="0"/>
          <c:cat>
            <c:strRef>
              <c:f>'[LCA 대외공개자료 작성_180529.xlsx]TAB A 7.0'!$C$2:$N$2</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'[LCA 대외공개자료 작성_180529.xlsx]TAB A 7.0'!$C$4:$N$4</c:f>
              <c:numCache>
                <c:formatCode>General</c:formatCode>
                <c:ptCount val="12"/>
                <c:pt idx="0">
                  <c:v>9.0749999999999997E-3</c:v>
                </c:pt>
                <c:pt idx="1">
                  <c:v>4.3899999999999999E-4</c:v>
                </c:pt>
                <c:pt idx="2">
                  <c:v>1.9396739999999999</c:v>
                </c:pt>
                <c:pt idx="3">
                  <c:v>0</c:v>
                </c:pt>
                <c:pt idx="4">
                  <c:v>0.21242</c:v>
                </c:pt>
                <c:pt idx="5">
                  <c:v>1.1872000000000001E-2</c:v>
                </c:pt>
                <c:pt idx="6">
                  <c:v>68.670061000000004</c:v>
                </c:pt>
                <c:pt idx="7">
                  <c:v>5.8450000000000004E-3</c:v>
                </c:pt>
                <c:pt idx="8">
                  <c:v>3.57E-4</c:v>
                </c:pt>
                <c:pt idx="9">
                  <c:v>23.648624000000002</c:v>
                </c:pt>
                <c:pt idx="10">
                  <c:v>7.8520000000000006E-2</c:v>
                </c:pt>
                <c:pt idx="11">
                  <c:v>0</c:v>
                </c:pt>
              </c:numCache>
            </c:numRef>
          </c:val>
          <c:extLst xmlns:c16r2="http://schemas.microsoft.com/office/drawing/2015/06/chart">
            <c:ext xmlns:c16="http://schemas.microsoft.com/office/drawing/2014/chart" uri="{C3380CC4-5D6E-409C-BE32-E72D297353CC}">
              <c16:uniqueId val="{00000001-8AD6-4902-88BF-E110927BD1FC}"/>
            </c:ext>
          </c:extLst>
        </c:ser>
        <c:ser>
          <c:idx val="2"/>
          <c:order val="2"/>
          <c:tx>
            <c:strRef>
              <c:f>'[LCA 대외공개자료 작성_180529.xlsx]TAB A 7.0'!$B$5</c:f>
              <c:strCache>
                <c:ptCount val="1"/>
                <c:pt idx="0">
                  <c:v>Distrubution</c:v>
                </c:pt>
              </c:strCache>
            </c:strRef>
          </c:tx>
          <c:invertIfNegative val="0"/>
          <c:cat>
            <c:strRef>
              <c:f>'[LCA 대외공개자료 작성_180529.xlsx]TAB A 7.0'!$C$2:$N$2</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'[LCA 대외공개자료 작성_180529.xlsx]TAB A 7.0'!$C$5:$N$5</c:f>
              <c:numCache>
                <c:formatCode>General</c:formatCode>
                <c:ptCount val="12"/>
                <c:pt idx="0">
                  <c:v>2.5628999999999999E-2</c:v>
                </c:pt>
                <c:pt idx="1">
                  <c:v>4.3839999999999999E-3</c:v>
                </c:pt>
                <c:pt idx="2">
                  <c:v>6.8235150000000004</c:v>
                </c:pt>
                <c:pt idx="3">
                  <c:v>9.9999999999999995E-7</c:v>
                </c:pt>
                <c:pt idx="4">
                  <c:v>5.3134389999999998</c:v>
                </c:pt>
                <c:pt idx="5">
                  <c:v>3.9609999999999999E-2</c:v>
                </c:pt>
                <c:pt idx="6">
                  <c:v>143.682412</c:v>
                </c:pt>
                <c:pt idx="7">
                  <c:v>2.9640000000000001E-3</c:v>
                </c:pt>
                <c:pt idx="8">
                  <c:v>1.073E-3</c:v>
                </c:pt>
                <c:pt idx="9">
                  <c:v>99.931697</c:v>
                </c:pt>
                <c:pt idx="10">
                  <c:v>2.8969000000000002E-2</c:v>
                </c:pt>
                <c:pt idx="11">
                  <c:v>0</c:v>
                </c:pt>
              </c:numCache>
            </c:numRef>
          </c:val>
          <c:extLst xmlns:c16r2="http://schemas.microsoft.com/office/drawing/2015/06/chart">
            <c:ext xmlns:c16="http://schemas.microsoft.com/office/drawing/2014/chart" uri="{C3380CC4-5D6E-409C-BE32-E72D297353CC}">
              <c16:uniqueId val="{00000002-8AD6-4902-88BF-E110927BD1FC}"/>
            </c:ext>
          </c:extLst>
        </c:ser>
        <c:ser>
          <c:idx val="3"/>
          <c:order val="3"/>
          <c:tx>
            <c:strRef>
              <c:f>'[LCA 대외공개자료 작성_180529.xlsx]TAB A 7.0'!$B$6</c:f>
              <c:strCache>
                <c:ptCount val="1"/>
                <c:pt idx="0">
                  <c:v>Use</c:v>
                </c:pt>
              </c:strCache>
            </c:strRef>
          </c:tx>
          <c:invertIfNegative val="0"/>
          <c:cat>
            <c:strRef>
              <c:f>'[LCA 대외공개자료 작성_180529.xlsx]TAB A 7.0'!$C$2:$N$2</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'[LCA 대외공개자료 작성_180529.xlsx]TAB A 7.0'!$C$6:$N$6</c:f>
              <c:numCache>
                <c:formatCode>General</c:formatCode>
                <c:ptCount val="12"/>
                <c:pt idx="0">
                  <c:v>2.5616E-2</c:v>
                </c:pt>
                <c:pt idx="1">
                  <c:v>9.2599999999999996E-4</c:v>
                </c:pt>
                <c:pt idx="2">
                  <c:v>3.5780159999999999</c:v>
                </c:pt>
                <c:pt idx="3">
                  <c:v>0</c:v>
                </c:pt>
                <c:pt idx="4">
                  <c:v>0.87643300000000002</c:v>
                </c:pt>
                <c:pt idx="5">
                  <c:v>6.7347000000000004E-2</c:v>
                </c:pt>
                <c:pt idx="6">
                  <c:v>307.84583400000002</c:v>
                </c:pt>
                <c:pt idx="7">
                  <c:v>3.833E-3</c:v>
                </c:pt>
                <c:pt idx="8">
                  <c:v>1.0070000000000001E-3</c:v>
                </c:pt>
                <c:pt idx="9">
                  <c:v>41.566234999999999</c:v>
                </c:pt>
                <c:pt idx="10">
                  <c:v>0.126055</c:v>
                </c:pt>
                <c:pt idx="11">
                  <c:v>123.4</c:v>
                </c:pt>
              </c:numCache>
            </c:numRef>
          </c:val>
          <c:extLst xmlns:c16r2="http://schemas.microsoft.com/office/drawing/2015/06/chart">
            <c:ext xmlns:c16="http://schemas.microsoft.com/office/drawing/2014/chart" uri="{C3380CC4-5D6E-409C-BE32-E72D297353CC}">
              <c16:uniqueId val="{00000003-8AD6-4902-88BF-E110927BD1FC}"/>
            </c:ext>
          </c:extLst>
        </c:ser>
        <c:ser>
          <c:idx val="4"/>
          <c:order val="4"/>
          <c:tx>
            <c:strRef>
              <c:f>'[LCA 대외공개자료 작성_180529.xlsx]TAB A 7.0'!$B$7</c:f>
              <c:strCache>
                <c:ptCount val="1"/>
                <c:pt idx="0">
                  <c:v>Disposal</c:v>
                </c:pt>
              </c:strCache>
            </c:strRef>
          </c:tx>
          <c:invertIfNegative val="0"/>
          <c:cat>
            <c:strRef>
              <c:f>'[LCA 대외공개자료 작성_180529.xlsx]TAB A 7.0'!$C$2:$N$2</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'[LCA 대외공개자료 작성_180529.xlsx]TAB A 7.0'!$C$7:$N$7</c:f>
              <c:numCache>
                <c:formatCode>General</c:formatCode>
                <c:ptCount val="12"/>
                <c:pt idx="0">
                  <c:v>1.4100000000000001E-4</c:v>
                </c:pt>
                <c:pt idx="1">
                  <c:v>2.4000000000000001E-5</c:v>
                </c:pt>
                <c:pt idx="2">
                  <c:v>0.41808699999999999</c:v>
                </c:pt>
                <c:pt idx="3">
                  <c:v>0</c:v>
                </c:pt>
                <c:pt idx="4">
                  <c:v>0.83268500000000001</c:v>
                </c:pt>
                <c:pt idx="5">
                  <c:v>3.9649999999999998E-3</c:v>
                </c:pt>
                <c:pt idx="6">
                  <c:v>8.0134559999999997</c:v>
                </c:pt>
                <c:pt idx="7">
                  <c:v>9.6000000000000002E-5</c:v>
                </c:pt>
                <c:pt idx="8">
                  <c:v>5.0000000000000004E-6</c:v>
                </c:pt>
                <c:pt idx="9">
                  <c:v>0.24478</c:v>
                </c:pt>
                <c:pt idx="10">
                  <c:v>8.6499999999999999E-4</c:v>
                </c:pt>
                <c:pt idx="11">
                  <c:v>340.625</c:v>
                </c:pt>
              </c:numCache>
            </c:numRef>
          </c:val>
          <c:extLst xmlns:c16r2="http://schemas.microsoft.com/office/drawing/2015/06/chart">
            <c:ext xmlns:c16="http://schemas.microsoft.com/office/drawing/2014/chart" uri="{C3380CC4-5D6E-409C-BE32-E72D297353CC}">
              <c16:uniqueId val="{00000004-8AD6-4902-88BF-E110927BD1FC}"/>
            </c:ext>
          </c:extLst>
        </c:ser>
        <c:dLbls>
          <c:showLegendKey val="0"/>
          <c:showVal val="0"/>
          <c:showCatName val="0"/>
          <c:showSerName val="0"/>
          <c:showPercent val="0"/>
          <c:showBubbleSize val="0"/>
        </c:dLbls>
        <c:gapWidth val="75"/>
        <c:overlap val="100"/>
        <c:axId val="449930880"/>
        <c:axId val="449932840"/>
      </c:barChart>
      <c:catAx>
        <c:axId val="449930880"/>
        <c:scaling>
          <c:orientation val="minMax"/>
        </c:scaling>
        <c:delete val="0"/>
        <c:axPos val="b"/>
        <c:numFmt formatCode="General" sourceLinked="0"/>
        <c:majorTickMark val="none"/>
        <c:minorTickMark val="none"/>
        <c:tickLblPos val="nextTo"/>
        <c:spPr>
          <a:noFill/>
          <a:ln w="0"/>
        </c:spPr>
        <c:txPr>
          <a:bodyPr rot="0"/>
          <a:lstStyle/>
          <a:p>
            <a:pPr>
              <a:defRPr/>
            </a:pPr>
            <a:endParaRPr lang="ko-KR"/>
          </a:p>
        </c:txPr>
        <c:crossAx val="449932840"/>
        <c:crosses val="autoZero"/>
        <c:auto val="1"/>
        <c:lblAlgn val="ctr"/>
        <c:lblOffset val="100"/>
        <c:noMultiLvlLbl val="0"/>
      </c:catAx>
      <c:valAx>
        <c:axId val="449932840"/>
        <c:scaling>
          <c:orientation val="minMax"/>
        </c:scaling>
        <c:delete val="0"/>
        <c:axPos val="l"/>
        <c:majorGridlines/>
        <c:numFmt formatCode="0%" sourceLinked="1"/>
        <c:majorTickMark val="none"/>
        <c:minorTickMark val="none"/>
        <c:tickLblPos val="nextTo"/>
        <c:spPr>
          <a:ln w="9525">
            <a:noFill/>
          </a:ln>
        </c:spPr>
        <c:crossAx val="449930880"/>
        <c:crosses val="autoZero"/>
        <c:crossBetween val="between"/>
        <c:majorUnit val="0.2"/>
        <c:minorUnit val="4.0000000000000008E-2"/>
      </c:valAx>
    </c:plotArea>
    <c:legend>
      <c:legendPos val="b"/>
      <c:layout/>
      <c:overlay val="0"/>
    </c:legend>
    <c:plotVisOnly val="1"/>
    <c:dispBlanksAs val="gap"/>
    <c:showDLblsOverMax val="0"/>
  </c:chart>
  <c:txPr>
    <a:bodyPr/>
    <a:lstStyle/>
    <a:p>
      <a:pPr>
        <a:defRPr sz="900"/>
      </a:pPr>
      <a:endParaRPr lang="ko-K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000"/>
                </a:pPr>
                <a:endParaRPr lang="ko-K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'(완) Raw material'!$C$17:$C$32</c:f>
              <c:strCache>
                <c:ptCount val="9"/>
                <c:pt idx="0">
                  <c:v>Battery</c:v>
                </c:pt>
                <c:pt idx="1">
                  <c:v>LCD module</c:v>
                </c:pt>
                <c:pt idx="2">
                  <c:v>Metal</c:v>
                </c:pt>
                <c:pt idx="3">
                  <c:v>Paper</c:v>
                </c:pt>
                <c:pt idx="4">
                  <c:v>Plastic(ABS)</c:v>
                </c:pt>
                <c:pt idx="5">
                  <c:v>Plastic(PC)</c:v>
                </c:pt>
                <c:pt idx="6">
                  <c:v>Plastic(PET)</c:v>
                </c:pt>
                <c:pt idx="7">
                  <c:v>Polyester</c:v>
                </c:pt>
                <c:pt idx="8">
                  <c:v>Printed Circuit Board</c:v>
                </c:pt>
              </c:strCache>
            </c:strRef>
          </c:cat>
          <c:val>
            <c:numRef>
              <c:f>'(완) Raw material'!$E$17:$E$32</c:f>
              <c:numCache>
                <c:formatCode>0.0000000000E+00</c:formatCode>
                <c:ptCount val="9"/>
                <c:pt idx="0">
                  <c:v>95.22</c:v>
                </c:pt>
                <c:pt idx="1">
                  <c:v>108</c:v>
                </c:pt>
                <c:pt idx="2">
                  <c:v>78.534100000000009</c:v>
                </c:pt>
                <c:pt idx="3">
                  <c:v>286.10000000000002</c:v>
                </c:pt>
                <c:pt idx="4">
                  <c:v>3.3</c:v>
                </c:pt>
                <c:pt idx="5">
                  <c:v>113.00999999999999</c:v>
                </c:pt>
                <c:pt idx="6">
                  <c:v>9.1645000000000003</c:v>
                </c:pt>
                <c:pt idx="7">
                  <c:v>2.29E-2</c:v>
                </c:pt>
                <c:pt idx="8">
                  <c:v>33.124154000000068</c:v>
                </c:pt>
              </c:numCache>
            </c:numRef>
          </c:val>
          <c:extLst xmlns:c16r2="http://schemas.microsoft.com/office/drawing/2015/06/chart">
            <c:ext xmlns:c16="http://schemas.microsoft.com/office/drawing/2014/chart" uri="{C3380CC4-5D6E-409C-BE32-E72D297353CC}">
              <c16:uniqueId val="{00000000-CC17-43BD-BD98-78F863F7223F}"/>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9224586332501E-2"/>
          <c:y val="4.9705536795880349E-2"/>
          <c:w val="0.94595975062748328"/>
          <c:h val="0.64156574178227721"/>
        </c:manualLayout>
      </c:layout>
      <c:barChart>
        <c:barDir val="col"/>
        <c:grouping val="percentStacked"/>
        <c:varyColors val="0"/>
        <c:ser>
          <c:idx val="0"/>
          <c:order val="0"/>
          <c:tx>
            <c:strRef>
              <c:f>'1)영향범주별 특성화 결과_ 표,그래프'!$F$18</c:f>
              <c:strCache>
                <c:ptCount val="1"/>
                <c:pt idx="0">
                  <c:v>Pre-manufacturing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표,그래프'!$F$19:$F$30</c:f>
              <c:numCache>
                <c:formatCode>0.00.E+00</c:formatCode>
                <c:ptCount val="12"/>
                <c:pt idx="0">
                  <c:v>0.137490487905644</c:v>
                </c:pt>
                <c:pt idx="1">
                  <c:v>2.24420702215045E-2</c:v>
                </c:pt>
                <c:pt idx="2">
                  <c:v>29.173017843303999</c:v>
                </c:pt>
                <c:pt idx="3">
                  <c:v>5.4188891966716603E-5</c:v>
                </c:pt>
                <c:pt idx="4">
                  <c:v>16.928096182951201</c:v>
                </c:pt>
                <c:pt idx="5">
                  <c:v>0.68726956495492397</c:v>
                </c:pt>
                <c:pt idx="6">
                  <c:v>2261.0888929490402</c:v>
                </c:pt>
                <c:pt idx="7">
                  <c:v>0.13577232069494499</c:v>
                </c:pt>
                <c:pt idx="8">
                  <c:v>7.2365116168311696E-3</c:v>
                </c:pt>
                <c:pt idx="9">
                  <c:v>249.65810681875999</c:v>
                </c:pt>
                <c:pt idx="10">
                  <c:v>0.75141977770378299</c:v>
                </c:pt>
                <c:pt idx="11">
                  <c:v>0</c:v>
                </c:pt>
              </c:numCache>
            </c:numRef>
          </c:val>
          <c:extLst xmlns:c16r2="http://schemas.microsoft.com/office/drawing/2015/06/chart">
            <c:ext xmlns:c16="http://schemas.microsoft.com/office/drawing/2014/chart" uri="{C3380CC4-5D6E-409C-BE32-E72D297353CC}">
              <c16:uniqueId val="{00000000-24AF-4DC5-BD3A-75AD1E849C79}"/>
            </c:ext>
          </c:extLst>
        </c:ser>
        <c:ser>
          <c:idx val="1"/>
          <c:order val="1"/>
          <c:tx>
            <c:strRef>
              <c:f>'1)영향범주별 특성화 결과_ 표,그래프'!$G$18</c:f>
              <c:strCache>
                <c:ptCount val="1"/>
                <c:pt idx="0">
                  <c:v>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표,그래프'!$G$19:$G$30</c:f>
              <c:numCache>
                <c:formatCode>0.00.E+00</c:formatCode>
                <c:ptCount val="12"/>
                <c:pt idx="0">
                  <c:v>7.21284878303112E-3</c:v>
                </c:pt>
                <c:pt idx="1">
                  <c:v>3.5146258833769598E-4</c:v>
                </c:pt>
                <c:pt idx="2">
                  <c:v>1.5359858698019899</c:v>
                </c:pt>
                <c:pt idx="3">
                  <c:v>6.7379580281573495E-8</c:v>
                </c:pt>
                <c:pt idx="4">
                  <c:v>0.212665347493566</c:v>
                </c:pt>
                <c:pt idx="5">
                  <c:v>9.7368044500068893E-3</c:v>
                </c:pt>
                <c:pt idx="6">
                  <c:v>57.378253743962198</c:v>
                </c:pt>
                <c:pt idx="7">
                  <c:v>8.1756474968925404E-3</c:v>
                </c:pt>
                <c:pt idx="8">
                  <c:v>2.8507984212796701E-4</c:v>
                </c:pt>
                <c:pt idx="9">
                  <c:v>18.723125190790199</c:v>
                </c:pt>
                <c:pt idx="10">
                  <c:v>6.2016409752984003E-2</c:v>
                </c:pt>
                <c:pt idx="11">
                  <c:v>0</c:v>
                </c:pt>
              </c:numCache>
            </c:numRef>
          </c:val>
          <c:extLst xmlns:c16r2="http://schemas.microsoft.com/office/drawing/2015/06/chart">
            <c:ext xmlns:c16="http://schemas.microsoft.com/office/drawing/2014/chart" uri="{C3380CC4-5D6E-409C-BE32-E72D297353CC}">
              <c16:uniqueId val="{00000001-24AF-4DC5-BD3A-75AD1E849C79}"/>
            </c:ext>
          </c:extLst>
        </c:ser>
        <c:ser>
          <c:idx val="2"/>
          <c:order val="2"/>
          <c:tx>
            <c:strRef>
              <c:f>'1)영향범주별 특성화 결과_ 표,그래프'!$H$18</c:f>
              <c:strCache>
                <c:ptCount val="1"/>
                <c:pt idx="0">
                  <c:v>Distribution</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표,그래프'!$H$19:$H$30</c:f>
              <c:numCache>
                <c:formatCode>0.00.E+00</c:formatCode>
                <c:ptCount val="12"/>
                <c:pt idx="0">
                  <c:v>4.0310904848015798E-2</c:v>
                </c:pt>
                <c:pt idx="1">
                  <c:v>6.8864734059865002E-3</c:v>
                </c:pt>
                <c:pt idx="2">
                  <c:v>10.718255559051901</c:v>
                </c:pt>
                <c:pt idx="3">
                  <c:v>1.3760611733254501E-6</c:v>
                </c:pt>
                <c:pt idx="4">
                  <c:v>8.4977682848338905</c:v>
                </c:pt>
                <c:pt idx="5">
                  <c:v>6.2548521023505693E-2</c:v>
                </c:pt>
                <c:pt idx="6">
                  <c:v>417.57837910620202</c:v>
                </c:pt>
                <c:pt idx="7">
                  <c:v>5.6299934376487504E-3</c:v>
                </c:pt>
                <c:pt idx="8">
                  <c:v>1.6905207650162401E-3</c:v>
                </c:pt>
                <c:pt idx="9">
                  <c:v>156.941440234531</c:v>
                </c:pt>
                <c:pt idx="10">
                  <c:v>4.6292135725131897E-2</c:v>
                </c:pt>
                <c:pt idx="11">
                  <c:v>0</c:v>
                </c:pt>
              </c:numCache>
            </c:numRef>
          </c:val>
          <c:extLst xmlns:c16r2="http://schemas.microsoft.com/office/drawing/2015/06/chart">
            <c:ext xmlns:c16="http://schemas.microsoft.com/office/drawing/2014/chart" uri="{C3380CC4-5D6E-409C-BE32-E72D297353CC}">
              <c16:uniqueId val="{00000002-24AF-4DC5-BD3A-75AD1E849C79}"/>
            </c:ext>
          </c:extLst>
        </c:ser>
        <c:ser>
          <c:idx val="3"/>
          <c:order val="3"/>
          <c:tx>
            <c:strRef>
              <c:f>'1)영향범주별 특성화 결과_ 표,그래프'!$I$18</c:f>
              <c:strCache>
                <c:ptCount val="1"/>
                <c:pt idx="0">
                  <c:v>Use</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표,그래프'!$I$19:$I$30</c:f>
              <c:numCache>
                <c:formatCode>0.00.E+00</c:formatCode>
                <c:ptCount val="12"/>
                <c:pt idx="0">
                  <c:v>3.7761335817438402E-2</c:v>
                </c:pt>
                <c:pt idx="1">
                  <c:v>1.38914482843695E-3</c:v>
                </c:pt>
                <c:pt idx="2">
                  <c:v>5.3106356775789196</c:v>
                </c:pt>
                <c:pt idx="3">
                  <c:v>1.3465893712561901E-7</c:v>
                </c:pt>
                <c:pt idx="4">
                  <c:v>1.3074079905123801</c:v>
                </c:pt>
                <c:pt idx="5">
                  <c:v>9.9350796752412804E-2</c:v>
                </c:pt>
                <c:pt idx="6">
                  <c:v>459.24270256501899</c:v>
                </c:pt>
                <c:pt idx="7">
                  <c:v>5.7450132872718896E-3</c:v>
                </c:pt>
                <c:pt idx="8">
                  <c:v>1.4906056636508299E-3</c:v>
                </c:pt>
                <c:pt idx="9">
                  <c:v>61.308604417212102</c:v>
                </c:pt>
                <c:pt idx="10">
                  <c:v>0.185801201574293</c:v>
                </c:pt>
                <c:pt idx="11">
                  <c:v>289.61</c:v>
                </c:pt>
              </c:numCache>
            </c:numRef>
          </c:val>
          <c:extLst xmlns:c16r2="http://schemas.microsoft.com/office/drawing/2015/06/chart">
            <c:ext xmlns:c16="http://schemas.microsoft.com/office/drawing/2014/chart" uri="{C3380CC4-5D6E-409C-BE32-E72D297353CC}">
              <c16:uniqueId val="{00000003-24AF-4DC5-BD3A-75AD1E849C79}"/>
            </c:ext>
          </c:extLst>
        </c:ser>
        <c:ser>
          <c:idx val="4"/>
          <c:order val="4"/>
          <c:tx>
            <c:strRef>
              <c:f>'1)영향범주별 특성화 결과_ 표,그래프'!$J$18</c:f>
              <c:strCache>
                <c:ptCount val="1"/>
                <c:pt idx="0">
                  <c:v>Disposal</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표,그래프'!$J$19:$J$30</c:f>
              <c:numCache>
                <c:formatCode>0.00.E+00</c:formatCode>
                <c:ptCount val="12"/>
                <c:pt idx="0">
                  <c:v>2.2034673943210399E-4</c:v>
                </c:pt>
                <c:pt idx="1">
                  <c:v>3.3932795216057601E-5</c:v>
                </c:pt>
                <c:pt idx="2">
                  <c:v>0.53858394971182999</c:v>
                </c:pt>
                <c:pt idx="3">
                  <c:v>2.24938188061396E-9</c:v>
                </c:pt>
                <c:pt idx="4">
                  <c:v>1.12975604049139</c:v>
                </c:pt>
                <c:pt idx="5">
                  <c:v>5.3814597607986297E-3</c:v>
                </c:pt>
                <c:pt idx="6">
                  <c:v>11.0365743158907</c:v>
                </c:pt>
                <c:pt idx="7">
                  <c:v>2.16730948148539E-4</c:v>
                </c:pt>
                <c:pt idx="8">
                  <c:v>7.4613952139166698E-6</c:v>
                </c:pt>
                <c:pt idx="9">
                  <c:v>0.41787067624366098</c:v>
                </c:pt>
                <c:pt idx="10">
                  <c:v>1.3860093957137299E-3</c:v>
                </c:pt>
                <c:pt idx="11">
                  <c:v>436.82</c:v>
                </c:pt>
              </c:numCache>
            </c:numRef>
          </c:val>
          <c:extLst xmlns:c16r2="http://schemas.microsoft.com/office/drawing/2015/06/chart">
            <c:ext xmlns:c16="http://schemas.microsoft.com/office/drawing/2014/chart" uri="{C3380CC4-5D6E-409C-BE32-E72D297353CC}">
              <c16:uniqueId val="{00000004-24AF-4DC5-BD3A-75AD1E849C79}"/>
            </c:ext>
          </c:extLst>
        </c:ser>
        <c:dLbls>
          <c:showLegendKey val="0"/>
          <c:showVal val="0"/>
          <c:showCatName val="0"/>
          <c:showSerName val="0"/>
          <c:showPercent val="0"/>
          <c:showBubbleSize val="0"/>
        </c:dLbls>
        <c:gapWidth val="75"/>
        <c:overlap val="100"/>
        <c:axId val="449939896"/>
        <c:axId val="449936368"/>
      </c:barChart>
      <c:catAx>
        <c:axId val="449939896"/>
        <c:scaling>
          <c:orientation val="minMax"/>
        </c:scaling>
        <c:delete val="0"/>
        <c:axPos val="b"/>
        <c:numFmt formatCode="General" sourceLinked="1"/>
        <c:majorTickMark val="none"/>
        <c:minorTickMark val="none"/>
        <c:tickLblPos val="nextTo"/>
        <c:txPr>
          <a:bodyPr/>
          <a:lstStyle/>
          <a:p>
            <a:pPr>
              <a:defRPr sz="900"/>
            </a:pPr>
            <a:endParaRPr lang="ko-KR"/>
          </a:p>
        </c:txPr>
        <c:crossAx val="449936368"/>
        <c:crosses val="autoZero"/>
        <c:auto val="1"/>
        <c:lblAlgn val="ctr"/>
        <c:lblOffset val="100"/>
        <c:noMultiLvlLbl val="0"/>
      </c:catAx>
      <c:valAx>
        <c:axId val="449936368"/>
        <c:scaling>
          <c:orientation val="minMax"/>
        </c:scaling>
        <c:delete val="0"/>
        <c:axPos val="l"/>
        <c:majorGridlines/>
        <c:numFmt formatCode="0%" sourceLinked="1"/>
        <c:majorTickMark val="none"/>
        <c:minorTickMark val="none"/>
        <c:tickLblPos val="nextTo"/>
        <c:txPr>
          <a:bodyPr/>
          <a:lstStyle/>
          <a:p>
            <a:pPr>
              <a:defRPr sz="900"/>
            </a:pPr>
            <a:endParaRPr lang="ko-KR"/>
          </a:p>
        </c:txPr>
        <c:crossAx val="449939896"/>
        <c:crosses val="autoZero"/>
        <c:crossBetween val="between"/>
        <c:majorUnit val="0.2"/>
        <c:minorUnit val="4.0000000000000008E-2"/>
      </c:valAx>
      <c:spPr>
        <a:noFill/>
        <a:ln w="25400">
          <a:noFill/>
        </a:ln>
      </c:spPr>
    </c:plotArea>
    <c:legend>
      <c:legendPos val="b"/>
      <c:layout>
        <c:manualLayout>
          <c:xMode val="edge"/>
          <c:yMode val="edge"/>
          <c:x val="0.30798334011140638"/>
          <c:y val="0.86426581896961641"/>
          <c:w val="0.38856094780010308"/>
          <c:h val="6.758372653005372E-2"/>
        </c:manualLayout>
      </c:layout>
      <c:overlay val="0"/>
      <c:txPr>
        <a:bodyPr/>
        <a:lstStyle/>
        <a:p>
          <a:pPr>
            <a:defRPr sz="9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000"/>
                </a:pPr>
                <a:endParaRPr lang="ko-K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'(완) Raw material'!$C$14:$C$30</c:f>
              <c:strCache>
                <c:ptCount val="9"/>
                <c:pt idx="0">
                  <c:v>Battery</c:v>
                </c:pt>
                <c:pt idx="1">
                  <c:v>Glass</c:v>
                </c:pt>
                <c:pt idx="2">
                  <c:v>LCD module</c:v>
                </c:pt>
                <c:pt idx="3">
                  <c:v>Metal</c:v>
                </c:pt>
                <c:pt idx="4">
                  <c:v>Paper</c:v>
                </c:pt>
                <c:pt idx="5">
                  <c:v>Plastic(PC)</c:v>
                </c:pt>
                <c:pt idx="6">
                  <c:v>Plastic(PET)</c:v>
                </c:pt>
                <c:pt idx="7">
                  <c:v>Printed Circit Board</c:v>
                </c:pt>
                <c:pt idx="8">
                  <c:v>Rubber</c:v>
                </c:pt>
              </c:strCache>
            </c:strRef>
          </c:cat>
          <c:val>
            <c:numRef>
              <c:f>'(완) Raw material'!$E$14:$E$30</c:f>
              <c:numCache>
                <c:formatCode>0.0000000000E+00</c:formatCode>
                <c:ptCount val="9"/>
                <c:pt idx="0">
                  <c:v>38</c:v>
                </c:pt>
                <c:pt idx="1">
                  <c:v>0.2</c:v>
                </c:pt>
                <c:pt idx="2">
                  <c:v>36.5</c:v>
                </c:pt>
                <c:pt idx="3">
                  <c:v>52.244119999999981</c:v>
                </c:pt>
                <c:pt idx="4">
                  <c:v>80.013999999999996</c:v>
                </c:pt>
                <c:pt idx="5">
                  <c:v>45.690000000000005</c:v>
                </c:pt>
                <c:pt idx="6">
                  <c:v>4.0350300000000008</c:v>
                </c:pt>
                <c:pt idx="7">
                  <c:v>19.257647000000041</c:v>
                </c:pt>
                <c:pt idx="8">
                  <c:v>2.1</c:v>
                </c:pt>
              </c:numCache>
            </c:numRef>
          </c:val>
          <c:extLst xmlns:c16r2="http://schemas.microsoft.com/office/drawing/2015/06/chart">
            <c:ext xmlns:c16="http://schemas.microsoft.com/office/drawing/2014/chart" uri="{C3380CC4-5D6E-409C-BE32-E72D297353CC}">
              <c16:uniqueId val="{00000000-368C-4737-9883-0B44F8BBD156}"/>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9224586332501E-2"/>
          <c:y val="4.9705536795880349E-2"/>
          <c:w val="0.93532276751371424"/>
          <c:h val="0.63344365780417766"/>
        </c:manualLayout>
      </c:layout>
      <c:barChart>
        <c:barDir val="col"/>
        <c:grouping val="percentStacked"/>
        <c:varyColors val="0"/>
        <c:ser>
          <c:idx val="0"/>
          <c:order val="0"/>
          <c:tx>
            <c:strRef>
              <c:f>'1)영향범주별 특성화 결과_ 표,그래프'!$F$18</c:f>
              <c:strCache>
                <c:ptCount val="1"/>
                <c:pt idx="0">
                  <c:v>Pre-manufacturing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표,그래프'!$F$19:$F$30</c:f>
              <c:numCache>
                <c:formatCode>0.00.E+00</c:formatCode>
                <c:ptCount val="12"/>
                <c:pt idx="0">
                  <c:v>5.97097774709172E-2</c:v>
                </c:pt>
                <c:pt idx="1">
                  <c:v>7.2524369238802702E-3</c:v>
                </c:pt>
                <c:pt idx="2">
                  <c:v>11.3080015176473</c:v>
                </c:pt>
                <c:pt idx="3">
                  <c:v>2.1715992477314401E-5</c:v>
                </c:pt>
                <c:pt idx="4">
                  <c:v>7.0272473871669998</c:v>
                </c:pt>
                <c:pt idx="5">
                  <c:v>0.33348586235162703</c:v>
                </c:pt>
                <c:pt idx="6">
                  <c:v>859.97004342582602</c:v>
                </c:pt>
                <c:pt idx="7">
                  <c:v>5.8477398022587598E-2</c:v>
                </c:pt>
                <c:pt idx="8">
                  <c:v>3.0870832532783098E-3</c:v>
                </c:pt>
                <c:pt idx="9">
                  <c:v>103.70759105476699</c:v>
                </c:pt>
                <c:pt idx="10">
                  <c:v>0.31994405907432599</c:v>
                </c:pt>
                <c:pt idx="11">
                  <c:v>0</c:v>
                </c:pt>
              </c:numCache>
            </c:numRef>
          </c:val>
          <c:extLst xmlns:c16r2="http://schemas.microsoft.com/office/drawing/2015/06/chart">
            <c:ext xmlns:c16="http://schemas.microsoft.com/office/drawing/2014/chart" uri="{C3380CC4-5D6E-409C-BE32-E72D297353CC}">
              <c16:uniqueId val="{00000000-17FE-4663-8561-86FD687C16DF}"/>
            </c:ext>
          </c:extLst>
        </c:ser>
        <c:ser>
          <c:idx val="1"/>
          <c:order val="1"/>
          <c:tx>
            <c:strRef>
              <c:f>'1)영향범주별 특성화 결과_ 표,그래프'!$G$18</c:f>
              <c:strCache>
                <c:ptCount val="1"/>
                <c:pt idx="0">
                  <c:v>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표,그래프'!$G$19:$G$30</c:f>
              <c:numCache>
                <c:formatCode>0.00.E+00</c:formatCode>
                <c:ptCount val="12"/>
                <c:pt idx="0">
                  <c:v>2.2564136727096298E-2</c:v>
                </c:pt>
                <c:pt idx="1">
                  <c:v>9.5141182602069205E-4</c:v>
                </c:pt>
                <c:pt idx="2">
                  <c:v>2.2346089416871302</c:v>
                </c:pt>
                <c:pt idx="3">
                  <c:v>1.31142601156269E-8</c:v>
                </c:pt>
                <c:pt idx="4">
                  <c:v>0.40608541722957098</c:v>
                </c:pt>
                <c:pt idx="5">
                  <c:v>8.6830815350484401E-3</c:v>
                </c:pt>
                <c:pt idx="6">
                  <c:v>66.412297566611201</c:v>
                </c:pt>
                <c:pt idx="7">
                  <c:v>1.7269885123960299E-2</c:v>
                </c:pt>
                <c:pt idx="8">
                  <c:v>8.5712564916884805E-4</c:v>
                </c:pt>
                <c:pt idx="9">
                  <c:v>19.814628181036099</c:v>
                </c:pt>
                <c:pt idx="10">
                  <c:v>7.1325500622269597E-2</c:v>
                </c:pt>
                <c:pt idx="11">
                  <c:v>0</c:v>
                </c:pt>
              </c:numCache>
            </c:numRef>
          </c:val>
          <c:extLst xmlns:c16r2="http://schemas.microsoft.com/office/drawing/2015/06/chart">
            <c:ext xmlns:c16="http://schemas.microsoft.com/office/drawing/2014/chart" uri="{C3380CC4-5D6E-409C-BE32-E72D297353CC}">
              <c16:uniqueId val="{00000001-17FE-4663-8561-86FD687C16DF}"/>
            </c:ext>
          </c:extLst>
        </c:ser>
        <c:ser>
          <c:idx val="2"/>
          <c:order val="2"/>
          <c:tx>
            <c:strRef>
              <c:f>'1)영향범주별 특성화 결과_ 표,그래프'!$H$18</c:f>
              <c:strCache>
                <c:ptCount val="1"/>
                <c:pt idx="0">
                  <c:v>Distribution</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표,그래프'!$H$19:$H$30</c:f>
              <c:numCache>
                <c:formatCode>0.00.E+00</c:formatCode>
                <c:ptCount val="12"/>
                <c:pt idx="0">
                  <c:v>1.5031725220506401E-2</c:v>
                </c:pt>
                <c:pt idx="1">
                  <c:v>2.5712686487752898E-3</c:v>
                </c:pt>
                <c:pt idx="2">
                  <c:v>4.0020901025757203</c:v>
                </c:pt>
                <c:pt idx="3">
                  <c:v>5.1440624193619405E-7</c:v>
                </c:pt>
                <c:pt idx="4">
                  <c:v>3.1163012816326798</c:v>
                </c:pt>
                <c:pt idx="5">
                  <c:v>2.3231995968457299E-2</c:v>
                </c:pt>
                <c:pt idx="6">
                  <c:v>84.271433356213194</c:v>
                </c:pt>
                <c:pt idx="7">
                  <c:v>1.7382191052544901E-3</c:v>
                </c:pt>
                <c:pt idx="8">
                  <c:v>6.2912494875538296E-4</c:v>
                </c:pt>
                <c:pt idx="9">
                  <c:v>58.611318036861199</c:v>
                </c:pt>
                <c:pt idx="10">
                  <c:v>1.6990266145394499E-2</c:v>
                </c:pt>
                <c:pt idx="11">
                  <c:v>0</c:v>
                </c:pt>
              </c:numCache>
            </c:numRef>
          </c:val>
          <c:extLst xmlns:c16r2="http://schemas.microsoft.com/office/drawing/2015/06/chart">
            <c:ext xmlns:c16="http://schemas.microsoft.com/office/drawing/2014/chart" uri="{C3380CC4-5D6E-409C-BE32-E72D297353CC}">
              <c16:uniqueId val="{00000002-17FE-4663-8561-86FD687C16DF}"/>
            </c:ext>
          </c:extLst>
        </c:ser>
        <c:ser>
          <c:idx val="3"/>
          <c:order val="3"/>
          <c:tx>
            <c:strRef>
              <c:f>'1)영향범주별 특성화 결과_ 표,그래프'!$I$18</c:f>
              <c:strCache>
                <c:ptCount val="1"/>
                <c:pt idx="0">
                  <c:v>Use</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표,그래프'!$I$19:$I$30</c:f>
              <c:numCache>
                <c:formatCode>0.00.E+00</c:formatCode>
                <c:ptCount val="12"/>
                <c:pt idx="0">
                  <c:v>2.10034715199265E-2</c:v>
                </c:pt>
                <c:pt idx="1">
                  <c:v>7.5513229201061897E-4</c:v>
                </c:pt>
                <c:pt idx="2">
                  <c:v>2.9274289148102302</c:v>
                </c:pt>
                <c:pt idx="3">
                  <c:v>7.4650880560332398E-8</c:v>
                </c:pt>
                <c:pt idx="4">
                  <c:v>0.71854434697271297</c:v>
                </c:pt>
                <c:pt idx="5">
                  <c:v>5.5212098484620699E-2</c:v>
                </c:pt>
                <c:pt idx="6">
                  <c:v>252.36149812266601</c:v>
                </c:pt>
                <c:pt idx="7">
                  <c:v>3.1423524648022299E-3</c:v>
                </c:pt>
                <c:pt idx="8">
                  <c:v>8.2466389749876997E-4</c:v>
                </c:pt>
                <c:pt idx="9">
                  <c:v>34.0829270103158</c:v>
                </c:pt>
                <c:pt idx="10">
                  <c:v>0.103360166709017</c:v>
                </c:pt>
                <c:pt idx="11">
                  <c:v>81.403999999999996</c:v>
                </c:pt>
              </c:numCache>
            </c:numRef>
          </c:val>
          <c:extLst xmlns:c16r2="http://schemas.microsoft.com/office/drawing/2015/06/chart">
            <c:ext xmlns:c16="http://schemas.microsoft.com/office/drawing/2014/chart" uri="{C3380CC4-5D6E-409C-BE32-E72D297353CC}">
              <c16:uniqueId val="{00000003-17FE-4663-8561-86FD687C16DF}"/>
            </c:ext>
          </c:extLst>
        </c:ser>
        <c:ser>
          <c:idx val="4"/>
          <c:order val="4"/>
          <c:tx>
            <c:strRef>
              <c:f>'1)영향범주별 특성화 결과_ 표,그래프'!$J$18</c:f>
              <c:strCache>
                <c:ptCount val="1"/>
                <c:pt idx="0">
                  <c:v>Disposal</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표,그래프'!$J$19:$J$30</c:f>
              <c:numCache>
                <c:formatCode>0.00.E+00</c:formatCode>
                <c:ptCount val="12"/>
                <c:pt idx="0">
                  <c:v>7.5937333376221595E-5</c:v>
                </c:pt>
                <c:pt idx="1">
                  <c:v>1.27907225035822E-5</c:v>
                </c:pt>
                <c:pt idx="2">
                  <c:v>0.22160934228488099</c:v>
                </c:pt>
                <c:pt idx="3">
                  <c:v>7.3912256205462695E-10</c:v>
                </c:pt>
                <c:pt idx="4">
                  <c:v>0.44310796631525001</c:v>
                </c:pt>
                <c:pt idx="5">
                  <c:v>2.0943399025740001E-3</c:v>
                </c:pt>
                <c:pt idx="6">
                  <c:v>4.1767646860314303</c:v>
                </c:pt>
                <c:pt idx="7">
                  <c:v>5.1953139395882697E-5</c:v>
                </c:pt>
                <c:pt idx="8">
                  <c:v>2.4680524112300198E-6</c:v>
                </c:pt>
                <c:pt idx="9">
                  <c:v>0.13264851900468499</c:v>
                </c:pt>
                <c:pt idx="10">
                  <c:v>4.7139050838759702E-4</c:v>
                </c:pt>
                <c:pt idx="11">
                  <c:v>196.64</c:v>
                </c:pt>
              </c:numCache>
            </c:numRef>
          </c:val>
          <c:extLst xmlns:c16r2="http://schemas.microsoft.com/office/drawing/2015/06/chart">
            <c:ext xmlns:c16="http://schemas.microsoft.com/office/drawing/2014/chart" uri="{C3380CC4-5D6E-409C-BE32-E72D297353CC}">
              <c16:uniqueId val="{00000004-17FE-4663-8561-86FD687C16DF}"/>
            </c:ext>
          </c:extLst>
        </c:ser>
        <c:dLbls>
          <c:showLegendKey val="0"/>
          <c:showVal val="0"/>
          <c:showCatName val="0"/>
          <c:showSerName val="0"/>
          <c:showPercent val="0"/>
          <c:showBubbleSize val="0"/>
        </c:dLbls>
        <c:gapWidth val="75"/>
        <c:overlap val="100"/>
        <c:axId val="449940680"/>
        <c:axId val="449936760"/>
      </c:barChart>
      <c:catAx>
        <c:axId val="449940680"/>
        <c:scaling>
          <c:orientation val="minMax"/>
        </c:scaling>
        <c:delete val="0"/>
        <c:axPos val="b"/>
        <c:numFmt formatCode="General" sourceLinked="1"/>
        <c:majorTickMark val="none"/>
        <c:minorTickMark val="none"/>
        <c:tickLblPos val="nextTo"/>
        <c:txPr>
          <a:bodyPr/>
          <a:lstStyle/>
          <a:p>
            <a:pPr>
              <a:defRPr sz="1000"/>
            </a:pPr>
            <a:endParaRPr lang="ko-KR"/>
          </a:p>
        </c:txPr>
        <c:crossAx val="449936760"/>
        <c:crosses val="autoZero"/>
        <c:auto val="1"/>
        <c:lblAlgn val="ctr"/>
        <c:lblOffset val="100"/>
        <c:noMultiLvlLbl val="0"/>
      </c:catAx>
      <c:valAx>
        <c:axId val="449936760"/>
        <c:scaling>
          <c:orientation val="minMax"/>
        </c:scaling>
        <c:delete val="0"/>
        <c:axPos val="l"/>
        <c:majorGridlines/>
        <c:numFmt formatCode="0%" sourceLinked="1"/>
        <c:majorTickMark val="none"/>
        <c:minorTickMark val="none"/>
        <c:tickLblPos val="nextTo"/>
        <c:txPr>
          <a:bodyPr/>
          <a:lstStyle/>
          <a:p>
            <a:pPr>
              <a:defRPr sz="1000"/>
            </a:pPr>
            <a:endParaRPr lang="ko-KR"/>
          </a:p>
        </c:txPr>
        <c:crossAx val="449940680"/>
        <c:crosses val="autoZero"/>
        <c:crossBetween val="between"/>
      </c:valAx>
    </c:plotArea>
    <c:legend>
      <c:legendPos val="b"/>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'(완) Raw material'!$C$17:$C$35</c:f>
              <c:strCache>
                <c:ptCount val="9"/>
                <c:pt idx="0">
                  <c:v>Battery</c:v>
                </c:pt>
                <c:pt idx="1">
                  <c:v>Glass</c:v>
                </c:pt>
                <c:pt idx="2">
                  <c:v>LCD module</c:v>
                </c:pt>
                <c:pt idx="3">
                  <c:v>Metal</c:v>
                </c:pt>
                <c:pt idx="4">
                  <c:v>Paper</c:v>
                </c:pt>
                <c:pt idx="5">
                  <c:v>Plastic(PC)</c:v>
                </c:pt>
                <c:pt idx="6">
                  <c:v>Plastic(PET)</c:v>
                </c:pt>
                <c:pt idx="7">
                  <c:v>Printed Circit Board</c:v>
                </c:pt>
                <c:pt idx="8">
                  <c:v>Rubber</c:v>
                </c:pt>
              </c:strCache>
            </c:strRef>
          </c:cat>
          <c:val>
            <c:numRef>
              <c:f>'(완) Raw material'!$E$17:$E$35</c:f>
              <c:numCache>
                <c:formatCode>0.0000000000E+00</c:formatCode>
                <c:ptCount val="9"/>
                <c:pt idx="0">
                  <c:v>34.141100000000002</c:v>
                </c:pt>
                <c:pt idx="1">
                  <c:v>2</c:v>
                </c:pt>
                <c:pt idx="2">
                  <c:v>24.906600000000001</c:v>
                </c:pt>
                <c:pt idx="3">
                  <c:v>36.636250999999994</c:v>
                </c:pt>
                <c:pt idx="4">
                  <c:v>70.440000000000012</c:v>
                </c:pt>
                <c:pt idx="5">
                  <c:v>99.439400000000006</c:v>
                </c:pt>
                <c:pt idx="6">
                  <c:v>10.813999999999997</c:v>
                </c:pt>
                <c:pt idx="7">
                  <c:v>0.91300000000000003</c:v>
                </c:pt>
                <c:pt idx="8">
                  <c:v>7.0000000000000001E-3</c:v>
                </c:pt>
              </c:numCache>
            </c:numRef>
          </c:val>
          <c:extLst xmlns:c16r2="http://schemas.microsoft.com/office/drawing/2015/06/chart">
            <c:ext xmlns:c16="http://schemas.microsoft.com/office/drawing/2014/chart" uri="{C3380CC4-5D6E-409C-BE32-E72D297353CC}">
              <c16:uniqueId val="{00000000-6718-4DC8-B7D8-30D40782D9BA}"/>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000"/>
      </a:pPr>
      <a:endParaRPr lang="ko-K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9224586332501E-2"/>
          <c:y val="4.9705536795880349E-2"/>
          <c:w val="0.94107393145536544"/>
          <c:h val="0.62144401481490774"/>
        </c:manualLayout>
      </c:layout>
      <c:barChart>
        <c:barDir val="col"/>
        <c:grouping val="percentStacked"/>
        <c:varyColors val="0"/>
        <c:ser>
          <c:idx val="0"/>
          <c:order val="0"/>
          <c:tx>
            <c:strRef>
              <c:f>'1)영향범주별 특성화 결과_ 표,그래프'!$F$18</c:f>
              <c:strCache>
                <c:ptCount val="1"/>
                <c:pt idx="0">
                  <c:v>Pre-manufacturing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표,그래프'!$F$19:$F$30</c:f>
              <c:numCache>
                <c:formatCode>0.00.E+00</c:formatCode>
                <c:ptCount val="12"/>
                <c:pt idx="0">
                  <c:v>2.6454706251820202E-2</c:v>
                </c:pt>
                <c:pt idx="1">
                  <c:v>4.7618433348918E-3</c:v>
                </c:pt>
                <c:pt idx="2">
                  <c:v>7.0234658902969498</c:v>
                </c:pt>
                <c:pt idx="3">
                  <c:v>1.9106752685000102E-5</c:v>
                </c:pt>
                <c:pt idx="4">
                  <c:v>4.1205021762775402</c:v>
                </c:pt>
                <c:pt idx="5">
                  <c:v>7.3305052705512602E-2</c:v>
                </c:pt>
                <c:pt idx="6">
                  <c:v>368.68644106823899</c:v>
                </c:pt>
                <c:pt idx="7">
                  <c:v>1.6869594485764E-2</c:v>
                </c:pt>
                <c:pt idx="8">
                  <c:v>1.7156233851202301E-3</c:v>
                </c:pt>
                <c:pt idx="9">
                  <c:v>58.645484444930503</c:v>
                </c:pt>
                <c:pt idx="10">
                  <c:v>0.14569844552170499</c:v>
                </c:pt>
                <c:pt idx="11">
                  <c:v>0</c:v>
                </c:pt>
              </c:numCache>
            </c:numRef>
          </c:val>
          <c:extLst xmlns:c16r2="http://schemas.microsoft.com/office/drawing/2015/06/chart">
            <c:ext xmlns:c16="http://schemas.microsoft.com/office/drawing/2014/chart" uri="{C3380CC4-5D6E-409C-BE32-E72D297353CC}">
              <c16:uniqueId val="{00000000-38D8-40DD-A88E-606BD6080D24}"/>
            </c:ext>
          </c:extLst>
        </c:ser>
        <c:ser>
          <c:idx val="1"/>
          <c:order val="1"/>
          <c:tx>
            <c:strRef>
              <c:f>'1)영향범주별 특성화 결과_ 표,그래프'!$G$18</c:f>
              <c:strCache>
                <c:ptCount val="1"/>
                <c:pt idx="0">
                  <c:v>Manufacturing</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표,그래프'!$G$19:$G$30</c:f>
              <c:numCache>
                <c:formatCode>0.00.E+00</c:formatCode>
                <c:ptCount val="12"/>
                <c:pt idx="0">
                  <c:v>9.1788482731155804E-3</c:v>
                </c:pt>
                <c:pt idx="1">
                  <c:v>4.4726041908471002E-4</c:v>
                </c:pt>
                <c:pt idx="2">
                  <c:v>1.9546481110259499</c:v>
                </c:pt>
                <c:pt idx="3">
                  <c:v>8.5745169848188203E-8</c:v>
                </c:pt>
                <c:pt idx="4">
                  <c:v>0.27063133940748801</c:v>
                </c:pt>
                <c:pt idx="5">
                  <c:v>1.2390756187264399E-2</c:v>
                </c:pt>
                <c:pt idx="6">
                  <c:v>73.017791036920201</c:v>
                </c:pt>
                <c:pt idx="7">
                  <c:v>1.04040761325332E-2</c:v>
                </c:pt>
                <c:pt idx="8">
                  <c:v>3.6278378965678E-4</c:v>
                </c:pt>
                <c:pt idx="9">
                  <c:v>23.826470025527701</c:v>
                </c:pt>
                <c:pt idx="10">
                  <c:v>7.8920164952931901E-2</c:v>
                </c:pt>
                <c:pt idx="11">
                  <c:v>0</c:v>
                </c:pt>
              </c:numCache>
            </c:numRef>
          </c:val>
          <c:extLst xmlns:c16r2="http://schemas.microsoft.com/office/drawing/2015/06/chart">
            <c:ext xmlns:c16="http://schemas.microsoft.com/office/drawing/2014/chart" uri="{C3380CC4-5D6E-409C-BE32-E72D297353CC}">
              <c16:uniqueId val="{00000001-38D8-40DD-A88E-606BD6080D24}"/>
            </c:ext>
          </c:extLst>
        </c:ser>
        <c:ser>
          <c:idx val="2"/>
          <c:order val="2"/>
          <c:tx>
            <c:strRef>
              <c:f>'1)영향범주별 특성화 결과_ 표,그래프'!$H$18</c:f>
              <c:strCache>
                <c:ptCount val="1"/>
                <c:pt idx="0">
                  <c:v>Distribution</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표,그래프'!$H$19:$H$30</c:f>
              <c:numCache>
                <c:formatCode>0.00.E+00</c:formatCode>
                <c:ptCount val="12"/>
                <c:pt idx="0">
                  <c:v>1.5480055120374699E-2</c:v>
                </c:pt>
                <c:pt idx="1">
                  <c:v>2.6445390058815999E-3</c:v>
                </c:pt>
                <c:pt idx="2">
                  <c:v>4.1161198001456603</c:v>
                </c:pt>
                <c:pt idx="3">
                  <c:v>5.2845703437956605E-7</c:v>
                </c:pt>
                <c:pt idx="4">
                  <c:v>3.2630707735590199</c:v>
                </c:pt>
                <c:pt idx="5">
                  <c:v>2.4020871400553E-2</c:v>
                </c:pt>
                <c:pt idx="6">
                  <c:v>160.35823377315299</c:v>
                </c:pt>
                <c:pt idx="7">
                  <c:v>2.1621300735330299E-3</c:v>
                </c:pt>
                <c:pt idx="8">
                  <c:v>6.49174060792913E-4</c:v>
                </c:pt>
                <c:pt idx="9">
                  <c:v>60.2698674838147</c:v>
                </c:pt>
                <c:pt idx="10">
                  <c:v>1.777684750232E-2</c:v>
                </c:pt>
                <c:pt idx="11">
                  <c:v>0</c:v>
                </c:pt>
              </c:numCache>
            </c:numRef>
          </c:val>
          <c:extLst xmlns:c16r2="http://schemas.microsoft.com/office/drawing/2015/06/chart">
            <c:ext xmlns:c16="http://schemas.microsoft.com/office/drawing/2014/chart" uri="{C3380CC4-5D6E-409C-BE32-E72D297353CC}">
              <c16:uniqueId val="{00000002-38D8-40DD-A88E-606BD6080D24}"/>
            </c:ext>
          </c:extLst>
        </c:ser>
        <c:ser>
          <c:idx val="3"/>
          <c:order val="3"/>
          <c:tx>
            <c:strRef>
              <c:f>'1)영향범주별 특성화 결과_ 표,그래프'!$I$18</c:f>
              <c:strCache>
                <c:ptCount val="1"/>
                <c:pt idx="0">
                  <c:v>Use</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표,그래프'!$I$19:$I$30</c:f>
              <c:numCache>
                <c:formatCode>0.00.E+00</c:formatCode>
                <c:ptCount val="12"/>
                <c:pt idx="0">
                  <c:v>1.9083829269700599E-2</c:v>
                </c:pt>
                <c:pt idx="1">
                  <c:v>6.8742216478634205E-4</c:v>
                </c:pt>
                <c:pt idx="2">
                  <c:v>2.6624806996101502</c:v>
                </c:pt>
                <c:pt idx="3">
                  <c:v>6.8047620008522594E-8</c:v>
                </c:pt>
                <c:pt idx="4">
                  <c:v>0.66057019451870802</c:v>
                </c:pt>
                <c:pt idx="5">
                  <c:v>5.0192862309142897E-2</c:v>
                </c:pt>
                <c:pt idx="6">
                  <c:v>231.91299969650001</c:v>
                </c:pt>
                <c:pt idx="7">
                  <c:v>2.90297832340771E-3</c:v>
                </c:pt>
                <c:pt idx="8">
                  <c:v>7.4970397353997401E-4</c:v>
                </c:pt>
                <c:pt idx="9">
                  <c:v>30.9862369012648</c:v>
                </c:pt>
                <c:pt idx="10">
                  <c:v>9.3905666705697499E-2</c:v>
                </c:pt>
                <c:pt idx="11">
                  <c:v>74.709999999999994</c:v>
                </c:pt>
              </c:numCache>
            </c:numRef>
          </c:val>
          <c:extLst xmlns:c16r2="http://schemas.microsoft.com/office/drawing/2015/06/chart">
            <c:ext xmlns:c16="http://schemas.microsoft.com/office/drawing/2014/chart" uri="{C3380CC4-5D6E-409C-BE32-E72D297353CC}">
              <c16:uniqueId val="{00000003-38D8-40DD-A88E-606BD6080D24}"/>
            </c:ext>
          </c:extLst>
        </c:ser>
        <c:ser>
          <c:idx val="4"/>
          <c:order val="4"/>
          <c:tx>
            <c:strRef>
              <c:f>'1)영향범주별 특성화 결과_ 표,그래프'!$J$18</c:f>
              <c:strCache>
                <c:ptCount val="1"/>
                <c:pt idx="0">
                  <c:v>Disposal</c:v>
                </c:pt>
              </c:strCache>
            </c:strRef>
          </c:tx>
          <c:invertIfNegative val="0"/>
          <c:cat>
            <c:strRef>
              <c:f>'1)영향범주별 특성화 결과_ 표,그래프'!$B$19:$B$30</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'1)영향범주별 특성화 결과_ 표,그래프'!$J$19:$J$30</c:f>
              <c:numCache>
                <c:formatCode>0.00.E+00</c:formatCode>
                <c:ptCount val="12"/>
                <c:pt idx="0">
                  <c:v>7.6163750228658801E-5</c:v>
                </c:pt>
                <c:pt idx="1">
                  <c:v>1.28005823016087E-5</c:v>
                </c:pt>
                <c:pt idx="2">
                  <c:v>0.22037652586331399</c:v>
                </c:pt>
                <c:pt idx="3">
                  <c:v>7.4847759593267098E-10</c:v>
                </c:pt>
                <c:pt idx="4">
                  <c:v>0.39331180418030298</c:v>
                </c:pt>
                <c:pt idx="5">
                  <c:v>1.94740700205048E-3</c:v>
                </c:pt>
                <c:pt idx="6">
                  <c:v>4.13269670540988</c:v>
                </c:pt>
                <c:pt idx="7">
                  <c:v>7.5019729666679204E-5</c:v>
                </c:pt>
                <c:pt idx="8">
                  <c:v>2.6195387568678501E-6</c:v>
                </c:pt>
                <c:pt idx="9">
                  <c:v>0.136404015596608</c:v>
                </c:pt>
                <c:pt idx="10">
                  <c:v>4.8511570684936598E-4</c:v>
                </c:pt>
                <c:pt idx="11">
                  <c:v>204.59</c:v>
                </c:pt>
              </c:numCache>
            </c:numRef>
          </c:val>
          <c:extLst xmlns:c16r2="http://schemas.microsoft.com/office/drawing/2015/06/chart">
            <c:ext xmlns:c16="http://schemas.microsoft.com/office/drawing/2014/chart" uri="{C3380CC4-5D6E-409C-BE32-E72D297353CC}">
              <c16:uniqueId val="{00000004-38D8-40DD-A88E-606BD6080D24}"/>
            </c:ext>
          </c:extLst>
        </c:ser>
        <c:dLbls>
          <c:showLegendKey val="0"/>
          <c:showVal val="0"/>
          <c:showCatName val="0"/>
          <c:showSerName val="0"/>
          <c:showPercent val="0"/>
          <c:showBubbleSize val="0"/>
        </c:dLbls>
        <c:gapWidth val="75"/>
        <c:overlap val="100"/>
        <c:axId val="449938328"/>
        <c:axId val="449934800"/>
      </c:barChart>
      <c:catAx>
        <c:axId val="449938328"/>
        <c:scaling>
          <c:orientation val="minMax"/>
        </c:scaling>
        <c:delete val="0"/>
        <c:axPos val="b"/>
        <c:numFmt formatCode="General" sourceLinked="1"/>
        <c:majorTickMark val="none"/>
        <c:minorTickMark val="none"/>
        <c:tickLblPos val="nextTo"/>
        <c:txPr>
          <a:bodyPr/>
          <a:lstStyle/>
          <a:p>
            <a:pPr>
              <a:defRPr sz="1000"/>
            </a:pPr>
            <a:endParaRPr lang="ko-KR"/>
          </a:p>
        </c:txPr>
        <c:crossAx val="449934800"/>
        <c:crosses val="autoZero"/>
        <c:auto val="1"/>
        <c:lblAlgn val="ctr"/>
        <c:lblOffset val="100"/>
        <c:noMultiLvlLbl val="0"/>
      </c:catAx>
      <c:valAx>
        <c:axId val="449934800"/>
        <c:scaling>
          <c:orientation val="minMax"/>
        </c:scaling>
        <c:delete val="0"/>
        <c:axPos val="l"/>
        <c:majorGridlines/>
        <c:numFmt formatCode="0%" sourceLinked="1"/>
        <c:majorTickMark val="none"/>
        <c:minorTickMark val="none"/>
        <c:tickLblPos val="nextTo"/>
        <c:txPr>
          <a:bodyPr/>
          <a:lstStyle/>
          <a:p>
            <a:pPr>
              <a:defRPr sz="1000"/>
            </a:pPr>
            <a:endParaRPr lang="ko-KR"/>
          </a:p>
        </c:txPr>
        <c:crossAx val="449938328"/>
        <c:crosses val="autoZero"/>
        <c:crossBetween val="between"/>
      </c:valAx>
    </c:plotArea>
    <c:legend>
      <c:legendPos val="b"/>
      <c:layout>
        <c:manualLayout>
          <c:xMode val="edge"/>
          <c:yMode val="edge"/>
          <c:x val="0.28068230346708378"/>
          <c:y val="0.90780790755096541"/>
          <c:w val="0.43863539306583244"/>
          <c:h val="7.6274213663054855E-2"/>
        </c:manualLayout>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041380214631785"/>
          <c:y val="9.5614415148882692E-2"/>
          <c:w val="0.39106788674202941"/>
          <c:h val="0.80877116970223473"/>
        </c:manualLayout>
      </c:layout>
      <c:pieChart>
        <c:varyColors val="1"/>
        <c:ser>
          <c:idx val="0"/>
          <c:order val="0"/>
          <c:dLbls>
            <c:dLbl>
              <c:idx val="0"/>
              <c:layout>
                <c:manualLayout>
                  <c:x val="-6.9191233932086996E-2"/>
                  <c:y val="0.16550338597900924"/>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5BB8-4DF4-90F8-B51DA397105D}"/>
                </c:ext>
                <c:ext xmlns:c15="http://schemas.microsoft.com/office/drawing/2012/chart" uri="{CE6537A1-D6FC-4f65-9D91-7224C49458BB}">
                  <c15:layout/>
                </c:ext>
              </c:extLst>
            </c:dLbl>
            <c:dLbl>
              <c:idx val="1"/>
              <c:layout>
                <c:manualLayout>
                  <c:x val="-7.1801898783784041E-2"/>
                  <c:y val="6.6019528861543594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BB8-4DF4-90F8-B51DA397105D}"/>
                </c:ext>
                <c:ext xmlns:c15="http://schemas.microsoft.com/office/drawing/2012/chart" uri="{CE6537A1-D6FC-4f65-9D91-7224C49458BB}">
                  <c15:layout/>
                </c:ext>
              </c:extLst>
            </c:dLbl>
            <c:dLbl>
              <c:idx val="2"/>
              <c:layout>
                <c:manualLayout>
                  <c:x val="-9.6016529727937366E-2"/>
                  <c:y val="-7.318912158365517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5BB8-4DF4-90F8-B51DA397105D}"/>
                </c:ext>
                <c:ext xmlns:c15="http://schemas.microsoft.com/office/drawing/2012/chart" uri="{CE6537A1-D6FC-4f65-9D91-7224C49458BB}">
                  <c15:layout/>
                </c:ext>
              </c:extLst>
            </c:dLbl>
            <c:dLbl>
              <c:idx val="3"/>
              <c:layout>
                <c:manualLayout>
                  <c:x val="3.3182067186796393E-2"/>
                  <c:y val="-0.1471913300859108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5BB8-4DF4-90F8-B51DA397105D}"/>
                </c:ext>
                <c:ext xmlns:c15="http://schemas.microsoft.com/office/drawing/2012/chart" uri="{CE6537A1-D6FC-4f65-9D91-7224C49458BB}">
                  <c15:layout/>
                </c:ext>
              </c:extLst>
            </c:dLbl>
            <c:dLbl>
              <c:idx val="4"/>
              <c:layout>
                <c:manualLayout>
                  <c:x val="9.2455443343382487E-2"/>
                  <c:y val="2.7197779155858463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5BB8-4DF4-90F8-B51DA397105D}"/>
                </c:ext>
                <c:ext xmlns:c15="http://schemas.microsoft.com/office/drawing/2012/chart" uri="{CE6537A1-D6FC-4f65-9D91-7224C49458BB}">
                  <c15:layout/>
                </c:ext>
              </c:extLst>
            </c:dLbl>
            <c:dLbl>
              <c:idx val="6"/>
              <c:layout>
                <c:manualLayout>
                  <c:x val="5.9738080383850102E-3"/>
                  <c:y val="8.416470855114517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5BB8-4DF4-90F8-B51DA397105D}"/>
                </c:ext>
                <c:ext xmlns:c15="http://schemas.microsoft.com/office/drawing/2012/chart" uri="{CE6537A1-D6FC-4f65-9D91-7224C49458BB}">
                  <c15:layout/>
                </c:ext>
              </c:extLst>
            </c:dLbl>
            <c:spPr>
              <a:noFill/>
              <a:ln>
                <a:noFill/>
              </a:ln>
              <a:effectLst/>
            </c:spPr>
            <c:txPr>
              <a:bodyPr/>
              <a:lstStyle/>
              <a:p>
                <a:pPr>
                  <a:defRPr sz="1000"/>
                </a:pPr>
                <a:endParaRPr lang="ko-K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Sheet1!$B$18:$B$24</c:f>
              <c:strCache>
                <c:ptCount val="7"/>
                <c:pt idx="0">
                  <c:v>Battery</c:v>
                </c:pt>
                <c:pt idx="1">
                  <c:v>Glass</c:v>
                </c:pt>
                <c:pt idx="2">
                  <c:v>LCD module</c:v>
                </c:pt>
                <c:pt idx="3">
                  <c:v>Paper</c:v>
                </c:pt>
                <c:pt idx="4">
                  <c:v>Plastic(PC)</c:v>
                </c:pt>
                <c:pt idx="5">
                  <c:v>Printed Circit Board</c:v>
                </c:pt>
                <c:pt idx="6">
                  <c:v>Others</c:v>
                </c:pt>
              </c:strCache>
            </c:strRef>
          </c:cat>
          <c:val>
            <c:numRef>
              <c:f>Sheet1!$C$18:$C$24</c:f>
              <c:numCache>
                <c:formatCode>General</c:formatCode>
                <c:ptCount val="7"/>
                <c:pt idx="0">
                  <c:v>85.56</c:v>
                </c:pt>
                <c:pt idx="1">
                  <c:v>37.299999999999997</c:v>
                </c:pt>
                <c:pt idx="2">
                  <c:v>102</c:v>
                </c:pt>
                <c:pt idx="3">
                  <c:v>139.59100000000001</c:v>
                </c:pt>
                <c:pt idx="4">
                  <c:v>151.79500000000002</c:v>
                </c:pt>
                <c:pt idx="5">
                  <c:v>28.194800000000036</c:v>
                </c:pt>
                <c:pt idx="6">
                  <c:v>14.6257</c:v>
                </c:pt>
              </c:numCache>
            </c:numRef>
          </c:val>
          <c:extLst xmlns:c16r2="http://schemas.microsoft.com/office/drawing/2015/06/chart">
            <c:ext xmlns:c16="http://schemas.microsoft.com/office/drawing/2014/chart" uri="{C3380CC4-5D6E-409C-BE32-E72D297353CC}">
              <c16:uniqueId val="{00000006-5BB8-4DF4-90F8-B51DA397105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956281746525753"/>
          <c:y val="0.10969894055339452"/>
          <c:w val="0.39043728426135144"/>
          <c:h val="0.7585257878056082"/>
        </c:manualLayout>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9224586332501E-2"/>
          <c:y val="4.9705536795880349E-2"/>
          <c:w val="0.93072143628248361"/>
          <c:h val="0.63235380833511401"/>
        </c:manualLayout>
      </c:layout>
      <c:barChart>
        <c:barDir val="col"/>
        <c:grouping val="percentStacked"/>
        <c:varyColors val="0"/>
        <c:ser>
          <c:idx val="0"/>
          <c:order val="0"/>
          <c:tx>
            <c:strRef>
              <c:f>'2)영향범주별 특성화 결과_ 표,그래프'!$D$2</c:f>
              <c:strCache>
                <c:ptCount val="1"/>
                <c:pt idx="0">
                  <c:v>Pre-manufacturing</c:v>
                </c:pt>
              </c:strCache>
            </c:strRef>
          </c:tx>
          <c:invertIfNegative val="0"/>
          <c:cat>
            <c:strRef>
              <c:f>'2)영향범주별 특성화 결과_ 표,그래프'!$B$3:$B$14</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'2)영향범주별 특성화 결과_ 표,그래프'!$D$3:$D$14</c:f>
              <c:numCache>
                <c:formatCode>0.00.E+00</c:formatCode>
                <c:ptCount val="12"/>
                <c:pt idx="0">
                  <c:v>0.121000488988966</c:v>
                </c:pt>
                <c:pt idx="1">
                  <c:v>2.03402480095159E-2</c:v>
                </c:pt>
                <c:pt idx="2">
                  <c:v>26.075441349098099</c:v>
                </c:pt>
                <c:pt idx="3">
                  <c:v>4.8600590414941501E-5</c:v>
                </c:pt>
                <c:pt idx="4">
                  <c:v>14.3614101272182</c:v>
                </c:pt>
                <c:pt idx="5">
                  <c:v>0.59452216160254601</c:v>
                </c:pt>
                <c:pt idx="6">
                  <c:v>1959.39731043131</c:v>
                </c:pt>
                <c:pt idx="7">
                  <c:v>0.105155540899827</c:v>
                </c:pt>
                <c:pt idx="8">
                  <c:v>6.35828264460015E-3</c:v>
                </c:pt>
                <c:pt idx="9">
                  <c:v>218.63141737637699</c:v>
                </c:pt>
                <c:pt idx="10">
                  <c:v>0.66074506606591299</c:v>
                </c:pt>
                <c:pt idx="11">
                  <c:v>0</c:v>
                </c:pt>
              </c:numCache>
            </c:numRef>
          </c:val>
          <c:extLst xmlns:c16r2="http://schemas.microsoft.com/office/drawing/2015/06/chart">
            <c:ext xmlns:c16="http://schemas.microsoft.com/office/drawing/2014/chart" uri="{C3380CC4-5D6E-409C-BE32-E72D297353CC}">
              <c16:uniqueId val="{00000000-9349-48DB-B993-9E5EDB8B49DF}"/>
            </c:ext>
          </c:extLst>
        </c:ser>
        <c:ser>
          <c:idx val="1"/>
          <c:order val="1"/>
          <c:tx>
            <c:strRef>
              <c:f>'2)영향범주별 특성화 결과_ 표,그래프'!$E$2</c:f>
              <c:strCache>
                <c:ptCount val="1"/>
                <c:pt idx="0">
                  <c:v>Manufacturing</c:v>
                </c:pt>
              </c:strCache>
            </c:strRef>
          </c:tx>
          <c:invertIfNegative val="0"/>
          <c:cat>
            <c:strRef>
              <c:f>'2)영향범주별 특성화 결과_ 표,그래프'!$B$3:$B$14</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'2)영향범주별 특성화 결과_ 표,그래프'!$E$3:$E$14</c:f>
              <c:numCache>
                <c:formatCode>0.00.E+00</c:formatCode>
                <c:ptCount val="12"/>
                <c:pt idx="0">
                  <c:v>4.9769491421353196E-3</c:v>
                </c:pt>
                <c:pt idx="1">
                  <c:v>2.4087015706351301E-4</c:v>
                </c:pt>
                <c:pt idx="2">
                  <c:v>1.06376581368098</c:v>
                </c:pt>
                <c:pt idx="3">
                  <c:v>4.65480969458024E-8</c:v>
                </c:pt>
                <c:pt idx="4">
                  <c:v>0.116496461656522</c:v>
                </c:pt>
                <c:pt idx="5">
                  <c:v>6.5107023922139603E-3</c:v>
                </c:pt>
                <c:pt idx="6">
                  <c:v>37.660388198437403</c:v>
                </c:pt>
                <c:pt idx="7">
                  <c:v>3.2052978809994298E-3</c:v>
                </c:pt>
                <c:pt idx="8">
                  <c:v>1.9573444219312999E-4</c:v>
                </c:pt>
                <c:pt idx="9">
                  <c:v>12.9694999083094</c:v>
                </c:pt>
                <c:pt idx="10">
                  <c:v>4.3062579876480503E-2</c:v>
                </c:pt>
                <c:pt idx="11">
                  <c:v>0</c:v>
                </c:pt>
              </c:numCache>
            </c:numRef>
          </c:val>
          <c:extLst xmlns:c16r2="http://schemas.microsoft.com/office/drawing/2015/06/chart">
            <c:ext xmlns:c16="http://schemas.microsoft.com/office/drawing/2014/chart" uri="{C3380CC4-5D6E-409C-BE32-E72D297353CC}">
              <c16:uniqueId val="{00000001-9349-48DB-B993-9E5EDB8B49DF}"/>
            </c:ext>
          </c:extLst>
        </c:ser>
        <c:ser>
          <c:idx val="2"/>
          <c:order val="2"/>
          <c:tx>
            <c:strRef>
              <c:f>'2)영향범주별 특성화 결과_ 표,그래프'!$F$2</c:f>
              <c:strCache>
                <c:ptCount val="1"/>
                <c:pt idx="0">
                  <c:v>Distribution</c:v>
                </c:pt>
              </c:strCache>
            </c:strRef>
          </c:tx>
          <c:invertIfNegative val="0"/>
          <c:cat>
            <c:strRef>
              <c:f>'2)영향범주별 특성화 결과_ 표,그래프'!$B$3:$B$14</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'2)영향범주별 특성화 결과_ 표,그래프'!$F$3:$F$14</c:f>
              <c:numCache>
                <c:formatCode>0.00.E+00</c:formatCode>
                <c:ptCount val="12"/>
                <c:pt idx="0">
                  <c:v>3.0871385772163602E-2</c:v>
                </c:pt>
                <c:pt idx="1">
                  <c:v>5.28065613735779E-3</c:v>
                </c:pt>
                <c:pt idx="2">
                  <c:v>8.2187140635076101</c:v>
                </c:pt>
                <c:pt idx="3">
                  <c:v>1.0563451602493799E-6</c:v>
                </c:pt>
                <c:pt idx="4">
                  <c:v>6.40102028572979</c:v>
                </c:pt>
                <c:pt idx="5">
                  <c:v>4.7707483630472003E-2</c:v>
                </c:pt>
                <c:pt idx="6">
                  <c:v>173.06499549927801</c:v>
                </c:pt>
                <c:pt idx="7">
                  <c:v>3.5694075242875601E-3</c:v>
                </c:pt>
                <c:pt idx="8">
                  <c:v>1.29212522325373E-3</c:v>
                </c:pt>
                <c:pt idx="9">
                  <c:v>120.365312896223</c:v>
                </c:pt>
                <c:pt idx="10">
                  <c:v>3.4894191355457599E-2</c:v>
                </c:pt>
                <c:pt idx="11">
                  <c:v>0</c:v>
                </c:pt>
              </c:numCache>
            </c:numRef>
          </c:val>
          <c:extLst xmlns:c16r2="http://schemas.microsoft.com/office/drawing/2015/06/chart">
            <c:ext xmlns:c16="http://schemas.microsoft.com/office/drawing/2014/chart" uri="{C3380CC4-5D6E-409C-BE32-E72D297353CC}">
              <c16:uniqueId val="{00000002-9349-48DB-B993-9E5EDB8B49DF}"/>
            </c:ext>
          </c:extLst>
        </c:ser>
        <c:ser>
          <c:idx val="3"/>
          <c:order val="3"/>
          <c:tx>
            <c:strRef>
              <c:f>'2)영향범주별 특성화 결과_ 표,그래프'!$G$2</c:f>
              <c:strCache>
                <c:ptCount val="1"/>
                <c:pt idx="0">
                  <c:v>Use</c:v>
                </c:pt>
              </c:strCache>
            </c:strRef>
          </c:tx>
          <c:invertIfNegative val="0"/>
          <c:cat>
            <c:strRef>
              <c:f>'2)영향범주별 특성화 결과_ 표,그래프'!$B$3:$B$14</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'2)영향범주별 특성화 결과_ 표,그래프'!$G$3:$G$14</c:f>
              <c:numCache>
                <c:formatCode>0.00.E+00</c:formatCode>
                <c:ptCount val="12"/>
                <c:pt idx="0">
                  <c:v>2.7218208315263601E-2</c:v>
                </c:pt>
                <c:pt idx="1">
                  <c:v>9.8571436584278895E-4</c:v>
                </c:pt>
                <c:pt idx="2">
                  <c:v>3.8044620733751202</c:v>
                </c:pt>
                <c:pt idx="3">
                  <c:v>9.6742648685116301E-8</c:v>
                </c:pt>
                <c:pt idx="4">
                  <c:v>0.93130994966832004</c:v>
                </c:pt>
                <c:pt idx="5">
                  <c:v>7.1565521093929899E-2</c:v>
                </c:pt>
                <c:pt idx="6">
                  <c:v>327.13047748613502</c:v>
                </c:pt>
                <c:pt idx="7">
                  <c:v>4.0723464630044197E-3</c:v>
                </c:pt>
                <c:pt idx="8">
                  <c:v>1.0704350372512899E-3</c:v>
                </c:pt>
                <c:pt idx="9">
                  <c:v>44.166668792912397</c:v>
                </c:pt>
                <c:pt idx="10">
                  <c:v>0.133940733254554</c:v>
                </c:pt>
                <c:pt idx="11">
                  <c:v>139.59</c:v>
                </c:pt>
              </c:numCache>
            </c:numRef>
          </c:val>
          <c:extLst xmlns:c16r2="http://schemas.microsoft.com/office/drawing/2015/06/chart">
            <c:ext xmlns:c16="http://schemas.microsoft.com/office/drawing/2014/chart" uri="{C3380CC4-5D6E-409C-BE32-E72D297353CC}">
              <c16:uniqueId val="{00000003-9349-48DB-B993-9E5EDB8B49DF}"/>
            </c:ext>
          </c:extLst>
        </c:ser>
        <c:ser>
          <c:idx val="4"/>
          <c:order val="4"/>
          <c:tx>
            <c:strRef>
              <c:f>'2)영향범주별 특성화 결과_ 표,그래프'!$H$2</c:f>
              <c:strCache>
                <c:ptCount val="1"/>
                <c:pt idx="0">
                  <c:v>Disposal</c:v>
                </c:pt>
              </c:strCache>
            </c:strRef>
          </c:tx>
          <c:invertIfNegative val="0"/>
          <c:cat>
            <c:strRef>
              <c:f>'2)영향범주별 특성화 결과_ 표,그래프'!$B$3:$B$14</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'2)영향범주별 특성화 결과_ 표,그래프'!$H$3:$H$14</c:f>
              <c:numCache>
                <c:formatCode>0.00.E+00</c:formatCode>
                <c:ptCount val="12"/>
                <c:pt idx="0">
                  <c:v>1.88680077051202E-4</c:v>
                </c:pt>
                <c:pt idx="1">
                  <c:v>3.1723250153789103E-5</c:v>
                </c:pt>
                <c:pt idx="2">
                  <c:v>0.53731047810783805</c:v>
                </c:pt>
                <c:pt idx="3">
                  <c:v>1.84824398235852E-9</c:v>
                </c:pt>
                <c:pt idx="4">
                  <c:v>1.0817696557285299</c:v>
                </c:pt>
                <c:pt idx="5">
                  <c:v>5.1439364454892696E-3</c:v>
                </c:pt>
                <c:pt idx="6">
                  <c:v>10.3865619560616</c:v>
                </c:pt>
                <c:pt idx="7">
                  <c:v>1.2948902051141301E-4</c:v>
                </c:pt>
                <c:pt idx="8">
                  <c:v>6.1649181932260802E-6</c:v>
                </c:pt>
                <c:pt idx="9">
                  <c:v>0.33349311067686999</c:v>
                </c:pt>
                <c:pt idx="10">
                  <c:v>1.16709407554397E-3</c:v>
                </c:pt>
                <c:pt idx="11">
                  <c:v>419.41</c:v>
                </c:pt>
              </c:numCache>
            </c:numRef>
          </c:val>
          <c:extLst xmlns:c16r2="http://schemas.microsoft.com/office/drawing/2015/06/chart">
            <c:ext xmlns:c16="http://schemas.microsoft.com/office/drawing/2014/chart" uri="{C3380CC4-5D6E-409C-BE32-E72D297353CC}">
              <c16:uniqueId val="{00000004-9349-48DB-B993-9E5EDB8B49DF}"/>
            </c:ext>
          </c:extLst>
        </c:ser>
        <c:dLbls>
          <c:showLegendKey val="0"/>
          <c:showVal val="0"/>
          <c:showCatName val="0"/>
          <c:showSerName val="0"/>
          <c:showPercent val="0"/>
          <c:showBubbleSize val="0"/>
        </c:dLbls>
        <c:gapWidth val="75"/>
        <c:overlap val="100"/>
        <c:axId val="449935192"/>
        <c:axId val="449930096"/>
      </c:barChart>
      <c:catAx>
        <c:axId val="449935192"/>
        <c:scaling>
          <c:orientation val="minMax"/>
        </c:scaling>
        <c:delete val="0"/>
        <c:axPos val="b"/>
        <c:numFmt formatCode="General" sourceLinked="1"/>
        <c:majorTickMark val="none"/>
        <c:minorTickMark val="none"/>
        <c:tickLblPos val="nextTo"/>
        <c:txPr>
          <a:bodyPr/>
          <a:lstStyle/>
          <a:p>
            <a:pPr>
              <a:defRPr sz="1000"/>
            </a:pPr>
            <a:endParaRPr lang="ko-KR"/>
          </a:p>
        </c:txPr>
        <c:crossAx val="449930096"/>
        <c:crosses val="autoZero"/>
        <c:auto val="1"/>
        <c:lblAlgn val="ctr"/>
        <c:lblOffset val="100"/>
        <c:noMultiLvlLbl val="0"/>
      </c:catAx>
      <c:valAx>
        <c:axId val="449930096"/>
        <c:scaling>
          <c:orientation val="minMax"/>
        </c:scaling>
        <c:delete val="0"/>
        <c:axPos val="l"/>
        <c:majorGridlines/>
        <c:numFmt formatCode="0%" sourceLinked="1"/>
        <c:majorTickMark val="none"/>
        <c:minorTickMark val="none"/>
        <c:tickLblPos val="nextTo"/>
        <c:txPr>
          <a:bodyPr/>
          <a:lstStyle/>
          <a:p>
            <a:pPr>
              <a:defRPr sz="1000"/>
            </a:pPr>
            <a:endParaRPr lang="ko-KR"/>
          </a:p>
        </c:txPr>
        <c:crossAx val="449935192"/>
        <c:crosses val="autoZero"/>
        <c:crossBetween val="between"/>
        <c:majorUnit val="0.2"/>
      </c:valAx>
    </c:plotArea>
    <c:legend>
      <c:legendPos val="b"/>
      <c:layout>
        <c:manualLayout>
          <c:xMode val="edge"/>
          <c:yMode val="edge"/>
          <c:x val="0.28731567036916883"/>
          <c:y val="0.92282959422607358"/>
          <c:w val="0.4344836724821502"/>
          <c:h val="7.7170405773926407E-2"/>
        </c:manualLayout>
      </c:layout>
      <c:overlay val="0"/>
      <c:txPr>
        <a:bodyPr/>
        <a:lstStyle/>
        <a:p>
          <a:pPr>
            <a:defRPr sz="1000"/>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6122336386872176E-2"/>
          <c:y val="0.10189426553395672"/>
          <c:w val="0.3808530370098539"/>
          <c:h val="0.81309487989513685"/>
        </c:manualLayout>
      </c:layout>
      <c:pieChart>
        <c:varyColors val="1"/>
        <c:ser>
          <c:idx val="0"/>
          <c:order val="0"/>
          <c:dLbls>
            <c:dLbl>
              <c:idx val="2"/>
              <c:layout>
                <c:manualLayout>
                  <c:x val="-9.8843392769891972E-2"/>
                  <c:y val="-1.22916549420757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390D-46BC-BCF2-E8CB79CEF74E}"/>
                </c:ext>
                <c:ext xmlns:c15="http://schemas.microsoft.com/office/drawing/2012/chart" uri="{CE6537A1-D6FC-4f65-9D91-7224C49458BB}">
                  <c15:layout/>
                </c:ext>
              </c:extLst>
            </c:dLbl>
            <c:dLbl>
              <c:idx val="3"/>
              <c:layout>
                <c:manualLayout>
                  <c:x val="5.176472737130116E-2"/>
                  <c:y val="-0.13742653389776807"/>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90D-46BC-BCF2-E8CB79CEF74E}"/>
                </c:ext>
                <c:ext xmlns:c15="http://schemas.microsoft.com/office/drawing/2012/chart" uri="{CE6537A1-D6FC-4f65-9D91-7224C49458BB}">
                  <c15:layout/>
                </c:ext>
              </c:extLst>
            </c:dLbl>
            <c:dLbl>
              <c:idx val="4"/>
              <c:layout>
                <c:manualLayout>
                  <c:x val="9.5183318188101704E-2"/>
                  <c:y val="4.334029201653953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390D-46BC-BCF2-E8CB79CEF74E}"/>
                </c:ext>
                <c:ext xmlns:c15="http://schemas.microsoft.com/office/drawing/2012/chart" uri="{CE6537A1-D6FC-4f65-9D91-7224C49458BB}">
                  <c15:layout/>
                </c:ext>
              </c:extLst>
            </c:dLbl>
            <c:dLbl>
              <c:idx val="6"/>
              <c:layout>
                <c:manualLayout>
                  <c:x val="3.3528802992570467E-2"/>
                  <c:y val="0.10833522034623844"/>
                </c:manualLayout>
              </c:layout>
              <c:spPr/>
              <c:txPr>
                <a:bodyPr/>
                <a:lstStyle/>
                <a:p>
                  <a:pPr>
                    <a:defRPr/>
                  </a:pPr>
                  <a:endParaRPr lang="ko-KR"/>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90D-46BC-BCF2-E8CB79CEF74E}"/>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Sheet2!$B$17:$B$24</c:f>
              <c:strCache>
                <c:ptCount val="8"/>
                <c:pt idx="0">
                  <c:v>Battery</c:v>
                </c:pt>
                <c:pt idx="1">
                  <c:v>LCD module</c:v>
                </c:pt>
                <c:pt idx="2">
                  <c:v>Metal</c:v>
                </c:pt>
                <c:pt idx="3">
                  <c:v>Paper</c:v>
                </c:pt>
                <c:pt idx="4">
                  <c:v>Plastic(PC)</c:v>
                </c:pt>
                <c:pt idx="5">
                  <c:v>Plastic(PS)</c:v>
                </c:pt>
                <c:pt idx="6">
                  <c:v>Printed Circit Board</c:v>
                </c:pt>
                <c:pt idx="7">
                  <c:v>Others</c:v>
                </c:pt>
              </c:strCache>
            </c:strRef>
          </c:cat>
          <c:val>
            <c:numRef>
              <c:f>Sheet2!$C$17:$C$24</c:f>
              <c:numCache>
                <c:formatCode>0.0</c:formatCode>
                <c:ptCount val="8"/>
                <c:pt idx="0">
                  <c:v>45.142600000000002</c:v>
                </c:pt>
                <c:pt idx="1">
                  <c:v>37.86</c:v>
                </c:pt>
                <c:pt idx="2">
                  <c:v>74.747010000000003</c:v>
                </c:pt>
                <c:pt idx="3">
                  <c:v>167.44</c:v>
                </c:pt>
                <c:pt idx="4">
                  <c:v>61.6</c:v>
                </c:pt>
                <c:pt idx="5">
                  <c:v>27.009999999999998</c:v>
                </c:pt>
                <c:pt idx="6">
                  <c:v>15.635999999999999</c:v>
                </c:pt>
                <c:pt idx="7" formatCode="0.0_ ">
                  <c:v>21.694700000000001</c:v>
                </c:pt>
              </c:numCache>
            </c:numRef>
          </c:val>
          <c:extLst xmlns:c16r2="http://schemas.microsoft.com/office/drawing/2015/06/chart">
            <c:ext xmlns:c16="http://schemas.microsoft.com/office/drawing/2014/chart" uri="{C3380CC4-5D6E-409C-BE32-E72D297353CC}">
              <c16:uniqueId val="{00000004-390D-46BC-BCF2-E8CB79CEF74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2371436079304279"/>
          <c:y val="7.9912050467375789E-2"/>
          <c:w val="0.456629771526328"/>
          <c:h val="0.77915080431063166"/>
        </c:manualLayout>
      </c:layout>
      <c:overlay val="0"/>
    </c:legend>
    <c:plotVisOnly val="1"/>
    <c:dispBlanksAs val="gap"/>
    <c:showDLblsOverMax val="0"/>
  </c:chart>
  <c:txPr>
    <a:bodyPr/>
    <a:lstStyle/>
    <a:p>
      <a:pPr>
        <a:defRPr sz="10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Raw material(Product)</c:v>
          </c:tx>
          <c:spPr>
            <a:solidFill>
              <a:schemeClr val="accent1">
                <a:lumMod val="75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results'!$C$6:$N$6</c:f>
              <c:numCache>
                <c:formatCode>0.00E+00</c:formatCode>
                <c:ptCount val="12"/>
                <c:pt idx="0">
                  <c:v>0.33794358513140471</c:v>
                </c:pt>
                <c:pt idx="1">
                  <c:v>0.49640310401963977</c:v>
                </c:pt>
                <c:pt idx="2">
                  <c:v>2.8305533995754233E-2</c:v>
                </c:pt>
                <c:pt idx="3">
                  <c:v>43.262402601105066</c:v>
                </c:pt>
                <c:pt idx="4">
                  <c:v>2.7635505123384661E-6</c:v>
                </c:pt>
                <c:pt idx="5">
                  <c:v>181.94991614566251</c:v>
                </c:pt>
                <c:pt idx="6">
                  <c:v>30.184236689636258</c:v>
                </c:pt>
                <c:pt idx="7">
                  <c:v>28424.768103011575</c:v>
                </c:pt>
                <c:pt idx="8">
                  <c:v>0.39010369659380761</c:v>
                </c:pt>
                <c:pt idx="9">
                  <c:v>2.3128440880633781E-2</c:v>
                </c:pt>
                <c:pt idx="10">
                  <c:v>613.62720451575149</c:v>
                </c:pt>
                <c:pt idx="11">
                  <c:v>267.89911400199696</c:v>
                </c:pt>
              </c:numCache>
            </c:numRef>
          </c:val>
          <c:extLst xmlns:c16r2="http://schemas.microsoft.com/office/drawing/2015/06/chart">
            <c:ext xmlns:c16="http://schemas.microsoft.com/office/drawing/2014/chart" uri="{C3380CC4-5D6E-409C-BE32-E72D297353CC}">
              <c16:uniqueId val="{00000000-100C-4031-85ED-874D4C7F1F76}"/>
            </c:ext>
          </c:extLst>
        </c:ser>
        <c:ser>
          <c:idx val="1"/>
          <c:order val="1"/>
          <c:tx>
            <c:v>Raw material(1st packaging)</c:v>
          </c:tx>
          <c:spPr>
            <a:solidFill>
              <a:schemeClr val="accent4"/>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results'!$C$7:$N$7</c:f>
              <c:numCache>
                <c:formatCode>0.00E+00</c:formatCode>
                <c:ptCount val="12"/>
                <c:pt idx="0">
                  <c:v>2.0240477462999999E-2</c:v>
                </c:pt>
                <c:pt idx="1">
                  <c:v>6.9300065861999998E-3</c:v>
                </c:pt>
                <c:pt idx="2">
                  <c:v>1.6179061410999999E-3</c:v>
                </c:pt>
                <c:pt idx="3">
                  <c:v>1.7130675814999998</c:v>
                </c:pt>
                <c:pt idx="4">
                  <c:v>1.2280299394999999E-7</c:v>
                </c:pt>
                <c:pt idx="5">
                  <c:v>0.31294437949999998</c:v>
                </c:pt>
                <c:pt idx="6">
                  <c:v>0.16655055759000001</c:v>
                </c:pt>
                <c:pt idx="7">
                  <c:v>139.577496414</c:v>
                </c:pt>
                <c:pt idx="8">
                  <c:v>8.5456252085499996E-3</c:v>
                </c:pt>
                <c:pt idx="9">
                  <c:v>4.1619975054999999E-4</c:v>
                </c:pt>
                <c:pt idx="10">
                  <c:v>41.960447974999994</c:v>
                </c:pt>
                <c:pt idx="11">
                  <c:v>3.9882483505599993</c:v>
                </c:pt>
              </c:numCache>
            </c:numRef>
          </c:val>
          <c:extLst xmlns:c16r2="http://schemas.microsoft.com/office/drawing/2015/06/chart">
            <c:ext xmlns:c16="http://schemas.microsoft.com/office/drawing/2014/chart" uri="{C3380CC4-5D6E-409C-BE32-E72D297353CC}">
              <c16:uniqueId val="{00000001-100C-4031-85ED-874D4C7F1F76}"/>
            </c:ext>
          </c:extLst>
        </c:ser>
        <c:ser>
          <c:idx val="2"/>
          <c:order val="2"/>
          <c:tx>
            <c:v>Raw material(2nd packaging)</c:v>
          </c:tx>
          <c:spPr>
            <a:solidFill>
              <a:schemeClr val="accent2"/>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results'!$C$8:$N$8</c:f>
              <c:numCache>
                <c:formatCode>0.00E+00</c:formatCode>
                <c:ptCount val="12"/>
                <c:pt idx="0">
                  <c:v>6.110098500000001E-4</c:v>
                </c:pt>
                <c:pt idx="1">
                  <c:v>2.7143811000000003E-4</c:v>
                </c:pt>
                <c:pt idx="2">
                  <c:v>9.6474855000000011E-5</c:v>
                </c:pt>
                <c:pt idx="3">
                  <c:v>5.3084039999999999E-2</c:v>
                </c:pt>
                <c:pt idx="4">
                  <c:v>8.1917062500000013E-9</c:v>
                </c:pt>
                <c:pt idx="5">
                  <c:v>1.5552230250000004E-2</c:v>
                </c:pt>
                <c:pt idx="6">
                  <c:v>1.0507852500000001E-2</c:v>
                </c:pt>
                <c:pt idx="7">
                  <c:v>8.8457587499999999</c:v>
                </c:pt>
                <c:pt idx="8">
                  <c:v>6.1241951999999999E-4</c:v>
                </c:pt>
                <c:pt idx="9">
                  <c:v>1.6203930000000001E-5</c:v>
                </c:pt>
                <c:pt idx="10">
                  <c:v>1.209258825</c:v>
                </c:pt>
                <c:pt idx="11">
                  <c:v>0.28949223000000002</c:v>
                </c:pt>
              </c:numCache>
            </c:numRef>
          </c:val>
          <c:extLst xmlns:c16r2="http://schemas.microsoft.com/office/drawing/2015/06/chart">
            <c:ext xmlns:c16="http://schemas.microsoft.com/office/drawing/2014/chart" uri="{C3380CC4-5D6E-409C-BE32-E72D297353CC}">
              <c16:uniqueId val="{00000002-100C-4031-85ED-874D4C7F1F76}"/>
            </c:ext>
          </c:extLst>
        </c:ser>
        <c:ser>
          <c:idx val="3"/>
          <c:order val="3"/>
          <c:tx>
            <c:strRef>
              <c:f>'LCA results'!$A$9</c:f>
              <c:strCache>
                <c:ptCount val="1"/>
                <c:pt idx="0">
                  <c:v>Product</c:v>
                </c:pt>
              </c:strCache>
            </c:strRef>
          </c:tx>
          <c:spPr>
            <a:solidFill>
              <a:schemeClr val="accent4"/>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results'!$C$9:$N$9</c:f>
            </c:numRef>
          </c:val>
          <c:extLst xmlns:c16r2="http://schemas.microsoft.com/office/drawing/2015/06/chart">
            <c:ext xmlns:c16="http://schemas.microsoft.com/office/drawing/2014/chart" uri="{C3380CC4-5D6E-409C-BE32-E72D297353CC}">
              <c16:uniqueId val="{00000003-100C-4031-85ED-874D4C7F1F76}"/>
            </c:ext>
          </c:extLst>
        </c:ser>
        <c:ser>
          <c:idx val="4"/>
          <c:order val="4"/>
          <c:tx>
            <c:strRef>
              <c:f>'LCA results'!$A$10</c:f>
              <c:strCache>
                <c:ptCount val="1"/>
              </c:strCache>
            </c:strRef>
          </c:tx>
          <c:spPr>
            <a:solidFill>
              <a:schemeClr val="accent5"/>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results'!$C$10:$N$10</c:f>
            </c:numRef>
          </c:val>
          <c:extLst xmlns:c16r2="http://schemas.microsoft.com/office/drawing/2015/06/chart">
            <c:ext xmlns:c16="http://schemas.microsoft.com/office/drawing/2014/chart" uri="{C3380CC4-5D6E-409C-BE32-E72D297353CC}">
              <c16:uniqueId val="{00000004-100C-4031-85ED-874D4C7F1F76}"/>
            </c:ext>
          </c:extLst>
        </c:ser>
        <c:ser>
          <c:idx val="5"/>
          <c:order val="5"/>
          <c:tx>
            <c:strRef>
              <c:f>'LCA results'!$A$11</c:f>
              <c:strCache>
                <c:ptCount val="1"/>
              </c:strCache>
            </c:strRef>
          </c:tx>
          <c:spPr>
            <a:solidFill>
              <a:schemeClr val="accent6"/>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results'!$C$11:$N$11</c:f>
            </c:numRef>
          </c:val>
          <c:extLst xmlns:c16r2="http://schemas.microsoft.com/office/drawing/2015/06/chart">
            <c:ext xmlns:c16="http://schemas.microsoft.com/office/drawing/2014/chart" uri="{C3380CC4-5D6E-409C-BE32-E72D297353CC}">
              <c16:uniqueId val="{00000005-100C-4031-85ED-874D4C7F1F76}"/>
            </c:ext>
          </c:extLst>
        </c:ser>
        <c:ser>
          <c:idx val="6"/>
          <c:order val="6"/>
          <c:tx>
            <c:strRef>
              <c:f>'LCA results'!$A$12</c:f>
              <c:strCache>
                <c:ptCount val="1"/>
              </c:strCache>
            </c:strRef>
          </c:tx>
          <c:spPr>
            <a:solidFill>
              <a:schemeClr val="accent1">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results'!$C$12:$N$12</c:f>
            </c:numRef>
          </c:val>
          <c:extLst xmlns:c16r2="http://schemas.microsoft.com/office/drawing/2015/06/chart">
            <c:ext xmlns:c16="http://schemas.microsoft.com/office/drawing/2014/chart" uri="{C3380CC4-5D6E-409C-BE32-E72D297353CC}">
              <c16:uniqueId val="{00000006-100C-4031-85ED-874D4C7F1F76}"/>
            </c:ext>
          </c:extLst>
        </c:ser>
        <c:ser>
          <c:idx val="7"/>
          <c:order val="7"/>
          <c:tx>
            <c:strRef>
              <c:f>'LCA results'!$A$13</c:f>
              <c:strCache>
                <c:ptCount val="1"/>
              </c:strCache>
            </c:strRef>
          </c:tx>
          <c:spPr>
            <a:solidFill>
              <a:schemeClr val="accent2">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results'!$C$13:$N$13</c:f>
            </c:numRef>
          </c:val>
          <c:extLst xmlns:c16r2="http://schemas.microsoft.com/office/drawing/2015/06/chart">
            <c:ext xmlns:c16="http://schemas.microsoft.com/office/drawing/2014/chart" uri="{C3380CC4-5D6E-409C-BE32-E72D297353CC}">
              <c16:uniqueId val="{00000007-100C-4031-85ED-874D4C7F1F76}"/>
            </c:ext>
          </c:extLst>
        </c:ser>
        <c:ser>
          <c:idx val="8"/>
          <c:order val="8"/>
          <c:tx>
            <c:strRef>
              <c:f>'LCA results'!$A$14</c:f>
              <c:strCache>
                <c:ptCount val="1"/>
              </c:strCache>
            </c:strRef>
          </c:tx>
          <c:spPr>
            <a:solidFill>
              <a:schemeClr val="accent3">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results'!$C$14:$N$14</c:f>
            </c:numRef>
          </c:val>
          <c:extLst xmlns:c16r2="http://schemas.microsoft.com/office/drawing/2015/06/chart">
            <c:ext xmlns:c16="http://schemas.microsoft.com/office/drawing/2014/chart" uri="{C3380CC4-5D6E-409C-BE32-E72D297353CC}">
              <c16:uniqueId val="{00000008-100C-4031-85ED-874D4C7F1F76}"/>
            </c:ext>
          </c:extLst>
        </c:ser>
        <c:ser>
          <c:idx val="9"/>
          <c:order val="9"/>
          <c:tx>
            <c:strRef>
              <c:f>'LCA results'!$A$15</c:f>
              <c:strCache>
                <c:ptCount val="1"/>
              </c:strCache>
            </c:strRef>
          </c:tx>
          <c:spPr>
            <a:solidFill>
              <a:schemeClr val="accent4">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results'!$C$15:$N$15</c:f>
            </c:numRef>
          </c:val>
          <c:extLst xmlns:c16r2="http://schemas.microsoft.com/office/drawing/2015/06/chart">
            <c:ext xmlns:c16="http://schemas.microsoft.com/office/drawing/2014/chart" uri="{C3380CC4-5D6E-409C-BE32-E72D297353CC}">
              <c16:uniqueId val="{00000009-100C-4031-85ED-874D4C7F1F76}"/>
            </c:ext>
          </c:extLst>
        </c:ser>
        <c:ser>
          <c:idx val="10"/>
          <c:order val="10"/>
          <c:tx>
            <c:strRef>
              <c:f>'LCA results'!$A$16</c:f>
              <c:strCache>
                <c:ptCount val="1"/>
              </c:strCache>
            </c:strRef>
          </c:tx>
          <c:spPr>
            <a:solidFill>
              <a:schemeClr val="accent5">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results'!$C$16:$N$16</c:f>
            </c:numRef>
          </c:val>
          <c:extLst xmlns:c16r2="http://schemas.microsoft.com/office/drawing/2015/06/chart">
            <c:ext xmlns:c16="http://schemas.microsoft.com/office/drawing/2014/chart" uri="{C3380CC4-5D6E-409C-BE32-E72D297353CC}">
              <c16:uniqueId val="{0000000A-100C-4031-85ED-874D4C7F1F76}"/>
            </c:ext>
          </c:extLst>
        </c:ser>
        <c:ser>
          <c:idx val="11"/>
          <c:order val="11"/>
          <c:tx>
            <c:strRef>
              <c:f>'LCA results'!$A$17</c:f>
              <c:strCache>
                <c:ptCount val="1"/>
                <c:pt idx="0">
                  <c:v>1st packaging</c:v>
                </c:pt>
              </c:strCache>
            </c:strRef>
          </c:tx>
          <c:spPr>
            <a:solidFill>
              <a:schemeClr val="accent6">
                <a:lumMod val="6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results'!$C$17:$N$17</c:f>
            </c:numRef>
          </c:val>
          <c:extLst xmlns:c16r2="http://schemas.microsoft.com/office/drawing/2015/06/chart">
            <c:ext xmlns:c16="http://schemas.microsoft.com/office/drawing/2014/chart" uri="{C3380CC4-5D6E-409C-BE32-E72D297353CC}">
              <c16:uniqueId val="{0000000B-100C-4031-85ED-874D4C7F1F76}"/>
            </c:ext>
          </c:extLst>
        </c:ser>
        <c:ser>
          <c:idx val="12"/>
          <c:order val="12"/>
          <c:tx>
            <c:strRef>
              <c:f>'LCA results'!$A$18</c:f>
              <c:strCache>
                <c:ptCount val="1"/>
              </c:strCache>
            </c:strRef>
          </c:tx>
          <c:spPr>
            <a:solidFill>
              <a:schemeClr val="accent1">
                <a:lumMod val="80000"/>
                <a:lumOff val="2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results'!$C$18:$N$18</c:f>
            </c:numRef>
          </c:val>
          <c:extLst xmlns:c16r2="http://schemas.microsoft.com/office/drawing/2015/06/chart">
            <c:ext xmlns:c16="http://schemas.microsoft.com/office/drawing/2014/chart" uri="{C3380CC4-5D6E-409C-BE32-E72D297353CC}">
              <c16:uniqueId val="{0000000C-100C-4031-85ED-874D4C7F1F76}"/>
            </c:ext>
          </c:extLst>
        </c:ser>
        <c:ser>
          <c:idx val="13"/>
          <c:order val="13"/>
          <c:tx>
            <c:strRef>
              <c:f>'LCA results'!$A$19</c:f>
              <c:strCache>
                <c:ptCount val="1"/>
                <c:pt idx="0">
                  <c:v>2nd packaging</c:v>
                </c:pt>
              </c:strCache>
            </c:strRef>
          </c:tx>
          <c:spPr>
            <a:solidFill>
              <a:schemeClr val="accent2">
                <a:lumMod val="80000"/>
                <a:lumOff val="2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results'!$C$19:$N$19</c:f>
            </c:numRef>
          </c:val>
          <c:extLst xmlns:c16r2="http://schemas.microsoft.com/office/drawing/2015/06/chart">
            <c:ext xmlns:c16="http://schemas.microsoft.com/office/drawing/2014/chart" uri="{C3380CC4-5D6E-409C-BE32-E72D297353CC}">
              <c16:uniqueId val="{0000000D-100C-4031-85ED-874D4C7F1F76}"/>
            </c:ext>
          </c:extLst>
        </c:ser>
        <c:ser>
          <c:idx val="14"/>
          <c:order val="14"/>
          <c:tx>
            <c:strRef>
              <c:f>'LCA results'!$A$20</c:f>
              <c:strCache>
                <c:ptCount val="1"/>
              </c:strCache>
            </c:strRef>
          </c:tx>
          <c:spPr>
            <a:solidFill>
              <a:schemeClr val="accent3">
                <a:lumMod val="80000"/>
                <a:lumOff val="20000"/>
              </a:schemeClr>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results'!$C$20:$N$20</c:f>
            </c:numRef>
          </c:val>
          <c:extLst xmlns:c16r2="http://schemas.microsoft.com/office/drawing/2015/06/chart">
            <c:ext xmlns:c16="http://schemas.microsoft.com/office/drawing/2014/chart" uri="{C3380CC4-5D6E-409C-BE32-E72D297353CC}">
              <c16:uniqueId val="{0000000E-100C-4031-85ED-874D4C7F1F76}"/>
            </c:ext>
          </c:extLst>
        </c:ser>
        <c:ser>
          <c:idx val="15"/>
          <c:order val="15"/>
          <c:tx>
            <c:strRef>
              <c:f>'LCA results'!$A$21</c:f>
              <c:strCache>
                <c:ptCount val="1"/>
                <c:pt idx="0">
                  <c:v>Manufacturing</c:v>
                </c:pt>
              </c:strCache>
            </c:strRef>
          </c:tx>
          <c:spPr>
            <a:solidFill>
              <a:srgbClr val="00B050"/>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results'!$C$21:$N$21</c:f>
              <c:numCache>
                <c:formatCode>0.00E+00</c:formatCode>
                <c:ptCount val="12"/>
                <c:pt idx="0">
                  <c:v>3.0045073427003208E-3</c:v>
                </c:pt>
                <c:pt idx="1">
                  <c:v>4.5849221423755939E-3</c:v>
                </c:pt>
                <c:pt idx="2">
                  <c:v>1.951743291338616E-4</c:v>
                </c:pt>
                <c:pt idx="3">
                  <c:v>0.48160326503215284</c:v>
                </c:pt>
                <c:pt idx="4">
                  <c:v>4.2762323505134907E-9</c:v>
                </c:pt>
                <c:pt idx="5">
                  <c:v>9.472714215336131E-2</c:v>
                </c:pt>
                <c:pt idx="6">
                  <c:v>3.8260543978823378E-2</c:v>
                </c:pt>
                <c:pt idx="7">
                  <c:v>83.922261942601466</c:v>
                </c:pt>
                <c:pt idx="8">
                  <c:v>5.8920425542959291E-4</c:v>
                </c:pt>
                <c:pt idx="9">
                  <c:v>1.7427291143008822E-4</c:v>
                </c:pt>
                <c:pt idx="10">
                  <c:v>4.4884678892890397</c:v>
                </c:pt>
                <c:pt idx="11">
                  <c:v>0.80858127802978208</c:v>
                </c:pt>
              </c:numCache>
            </c:numRef>
          </c:val>
          <c:extLst xmlns:c16r2="http://schemas.microsoft.com/office/drawing/2015/06/chart">
            <c:ext xmlns:c16="http://schemas.microsoft.com/office/drawing/2014/chart" uri="{C3380CC4-5D6E-409C-BE32-E72D297353CC}">
              <c16:uniqueId val="{0000000F-100C-4031-85ED-874D4C7F1F76}"/>
            </c:ext>
          </c:extLst>
        </c:ser>
        <c:ser>
          <c:idx val="16"/>
          <c:order val="16"/>
          <c:tx>
            <c:strRef>
              <c:f>'LCA results'!$A$22</c:f>
              <c:strCache>
                <c:ptCount val="1"/>
                <c:pt idx="0">
                  <c:v>Distribution</c:v>
                </c:pt>
              </c:strCache>
            </c:strRef>
          </c:tx>
          <c:spPr>
            <a:solidFill>
              <a:schemeClr val="accent2"/>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results'!$C$22:$N$22</c:f>
              <c:numCache>
                <c:formatCode>0.00E+00</c:formatCode>
                <c:ptCount val="12"/>
                <c:pt idx="0">
                  <c:v>9.6960674389240647E-3</c:v>
                </c:pt>
                <c:pt idx="1">
                  <c:v>2.0492830161395151E-2</c:v>
                </c:pt>
                <c:pt idx="2">
                  <c:v>1.9595176121577208E-3</c:v>
                </c:pt>
                <c:pt idx="3">
                  <c:v>1.5185789638068832</c:v>
                </c:pt>
                <c:pt idx="4">
                  <c:v>2.1175867122289578E-7</c:v>
                </c:pt>
                <c:pt idx="5">
                  <c:v>0.53481976413124399</c:v>
                </c:pt>
                <c:pt idx="6">
                  <c:v>1.3759531425266633E-2</c:v>
                </c:pt>
                <c:pt idx="7">
                  <c:v>51.600243973000929</c:v>
                </c:pt>
                <c:pt idx="8">
                  <c:v>1.4600956647822572E-3</c:v>
                </c:pt>
                <c:pt idx="9">
                  <c:v>6.3482613254093657E-4</c:v>
                </c:pt>
                <c:pt idx="10">
                  <c:v>21.891730475843758</c:v>
                </c:pt>
                <c:pt idx="11">
                  <c:v>0.17491483090492438</c:v>
                </c:pt>
              </c:numCache>
            </c:numRef>
          </c:val>
          <c:extLst xmlns:c16r2="http://schemas.microsoft.com/office/drawing/2015/06/chart">
            <c:ext xmlns:c16="http://schemas.microsoft.com/office/drawing/2014/chart" uri="{C3380CC4-5D6E-409C-BE32-E72D297353CC}">
              <c16:uniqueId val="{00000010-100C-4031-85ED-874D4C7F1F76}"/>
            </c:ext>
          </c:extLst>
        </c:ser>
        <c:ser>
          <c:idx val="17"/>
          <c:order val="17"/>
          <c:tx>
            <c:strRef>
              <c:f>'LCA results'!$A$23</c:f>
              <c:strCache>
                <c:ptCount val="1"/>
                <c:pt idx="0">
                  <c:v>Use</c:v>
                </c:pt>
              </c:strCache>
            </c:strRef>
          </c:tx>
          <c:spPr>
            <a:solidFill>
              <a:schemeClr val="accent4"/>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results'!$C$23:$N$23</c:f>
              <c:numCache>
                <c:formatCode>0.00E+00</c:formatCode>
                <c:ptCount val="12"/>
                <c:pt idx="0">
                  <c:v>1.1670758182754877</c:v>
                </c:pt>
                <c:pt idx="1">
                  <c:v>0.71150674592234697</c:v>
                </c:pt>
                <c:pt idx="2">
                  <c:v>3.6541860089068616E-2</c:v>
                </c:pt>
                <c:pt idx="3">
                  <c:v>157.05487205962302</c:v>
                </c:pt>
                <c:pt idx="4">
                  <c:v>5.310724976723421E-6</c:v>
                </c:pt>
                <c:pt idx="5">
                  <c:v>27.190019909176211</c:v>
                </c:pt>
                <c:pt idx="6">
                  <c:v>7.3754914284455255</c:v>
                </c:pt>
                <c:pt idx="7">
                  <c:v>19516.855572702836</c:v>
                </c:pt>
                <c:pt idx="8">
                  <c:v>0.23622625139865908</c:v>
                </c:pt>
                <c:pt idx="9">
                  <c:v>2.8174138042963065E-2</c:v>
                </c:pt>
                <c:pt idx="10">
                  <c:v>1966.0586005240912</c:v>
                </c:pt>
                <c:pt idx="11">
                  <c:v>612.5876976058064</c:v>
                </c:pt>
              </c:numCache>
            </c:numRef>
          </c:val>
          <c:extLst xmlns:c16r2="http://schemas.microsoft.com/office/drawing/2015/06/chart">
            <c:ext xmlns:c16="http://schemas.microsoft.com/office/drawing/2014/chart" uri="{C3380CC4-5D6E-409C-BE32-E72D297353CC}">
              <c16:uniqueId val="{00000011-100C-4031-85ED-874D4C7F1F76}"/>
            </c:ext>
          </c:extLst>
        </c:ser>
        <c:ser>
          <c:idx val="18"/>
          <c:order val="18"/>
          <c:tx>
            <c:strRef>
              <c:f>'LCA results'!$A$24</c:f>
              <c:strCache>
                <c:ptCount val="1"/>
                <c:pt idx="0">
                  <c:v>Disposal</c:v>
                </c:pt>
              </c:strCache>
            </c:strRef>
          </c:tx>
          <c:spPr>
            <a:solidFill>
              <a:srgbClr val="002060"/>
            </a:solidFill>
            <a:ln>
              <a:noFill/>
            </a:ln>
            <a:effectLst/>
          </c:spPr>
          <c:invertIfNegative val="0"/>
          <c:cat>
            <c:strRef>
              <c:f>'LCA results'!$C$4:$N$5</c:f>
              <c:strCache>
                <c:ptCount val="12"/>
                <c:pt idx="0">
                  <c:v>Abiotic depletion</c:v>
                </c:pt>
                <c:pt idx="1">
                  <c:v>Acidification</c:v>
                </c:pt>
                <c:pt idx="2">
                  <c:v>Eutrophication</c:v>
                </c:pt>
                <c:pt idx="3">
                  <c:v>Global warming (GWP100)</c:v>
                </c:pt>
                <c:pt idx="4">
                  <c:v>Ozone layer depletion (ODP)</c:v>
                </c:pt>
                <c:pt idx="5">
                  <c:v>Human toxicity</c:v>
                </c:pt>
                <c:pt idx="6">
                  <c:v>Fresh water aquatic ecotoxicity</c:v>
                </c:pt>
                <c:pt idx="7">
                  <c:v>Marine aquatic ecotoxicity</c:v>
                </c:pt>
                <c:pt idx="8">
                  <c:v>Terrestrial ecotoxicity</c:v>
                </c:pt>
                <c:pt idx="9">
                  <c:v>Photochemical oxidation</c:v>
                </c:pt>
                <c:pt idx="10">
                  <c:v>Primary energy demand</c:v>
                </c:pt>
                <c:pt idx="11">
                  <c:v>Water consumption</c:v>
                </c:pt>
              </c:strCache>
              <c:extLst xmlns:c16r2="http://schemas.microsoft.com/office/drawing/2015/06/chart"/>
            </c:strRef>
          </c:cat>
          <c:val>
            <c:numRef>
              <c:f>'LCA results'!$C$24:$N$24</c:f>
              <c:numCache>
                <c:formatCode>0.00E+00</c:formatCode>
                <c:ptCount val="12"/>
                <c:pt idx="0">
                  <c:v>3.8918846433258204E-4</c:v>
                </c:pt>
                <c:pt idx="1">
                  <c:v>7.7575651485722408E-4</c:v>
                </c:pt>
                <c:pt idx="2">
                  <c:v>3.1648666457250781E-3</c:v>
                </c:pt>
                <c:pt idx="3">
                  <c:v>3.5307973585983388</c:v>
                </c:pt>
                <c:pt idx="4">
                  <c:v>5.7022220405610917E-9</c:v>
                </c:pt>
                <c:pt idx="5">
                  <c:v>1.7927888360271833</c:v>
                </c:pt>
                <c:pt idx="6">
                  <c:v>16.12901285368357</c:v>
                </c:pt>
                <c:pt idx="7">
                  <c:v>6357.527954115455</c:v>
                </c:pt>
                <c:pt idx="8">
                  <c:v>8.6364854167312254E-4</c:v>
                </c:pt>
                <c:pt idx="9">
                  <c:v>7.6197407521674151E-5</c:v>
                </c:pt>
                <c:pt idx="10">
                  <c:v>0.75195197922591861</c:v>
                </c:pt>
                <c:pt idx="11">
                  <c:v>0.22771209250351937</c:v>
                </c:pt>
              </c:numCache>
            </c:numRef>
          </c:val>
          <c:extLst xmlns:c16r2="http://schemas.microsoft.com/office/drawing/2015/06/chart">
            <c:ext xmlns:c16="http://schemas.microsoft.com/office/drawing/2014/chart" uri="{C3380CC4-5D6E-409C-BE32-E72D297353CC}">
              <c16:uniqueId val="{00000012-100C-4031-85ED-874D4C7F1F76}"/>
            </c:ext>
          </c:extLst>
        </c:ser>
        <c:dLbls>
          <c:showLegendKey val="0"/>
          <c:showVal val="0"/>
          <c:showCatName val="0"/>
          <c:showSerName val="0"/>
          <c:showPercent val="0"/>
          <c:showBubbleSize val="0"/>
        </c:dLbls>
        <c:gapWidth val="150"/>
        <c:overlap val="100"/>
        <c:axId val="443640456"/>
        <c:axId val="443639672"/>
      </c:barChart>
      <c:catAx>
        <c:axId val="44364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43639672"/>
        <c:crosses val="autoZero"/>
        <c:auto val="1"/>
        <c:lblAlgn val="ctr"/>
        <c:lblOffset val="100"/>
        <c:noMultiLvlLbl val="0"/>
      </c:catAx>
      <c:valAx>
        <c:axId val="443639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4364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9224586332501E-2"/>
          <c:y val="4.9705536795880349E-2"/>
          <c:w val="0.93072143628248361"/>
          <c:h val="0.61391040219138082"/>
        </c:manualLayout>
      </c:layout>
      <c:barChart>
        <c:barDir val="col"/>
        <c:grouping val="percentStacked"/>
        <c:varyColors val="0"/>
        <c:ser>
          <c:idx val="0"/>
          <c:order val="0"/>
          <c:tx>
            <c:strRef>
              <c:f>Sheet4!$C$17</c:f>
              <c:strCache>
                <c:ptCount val="1"/>
                <c:pt idx="0">
                  <c:v>Pre-manufacturing</c:v>
                </c:pt>
              </c:strCache>
            </c:strRef>
          </c:tx>
          <c:invertIfNegative val="0"/>
          <c:cat>
            <c:strRef>
              <c:f>Sheet4!$B$18:$B$29</c:f>
              <c:strCache>
                <c:ptCount val="12"/>
                <c:pt idx="0">
                  <c:v>Acidification</c:v>
                </c:pt>
                <c:pt idx="1">
                  <c:v>Eutrophication</c:v>
                </c:pt>
                <c:pt idx="2">
                  <c:v>Global warming</c:v>
                </c:pt>
                <c:pt idx="3">
                  <c:v>Ozone layer depletion</c:v>
                </c:pt>
                <c:pt idx="4">
                  <c:v>Human toxicity</c:v>
                </c:pt>
                <c:pt idx="5">
                  <c:v>Fresh water aquatic ecotoxicity</c:v>
                </c:pt>
                <c:pt idx="6">
                  <c:v>Marine aquatic ecotoxicity</c:v>
                </c:pt>
                <c:pt idx="7">
                  <c:v>Terrestrial ecotoxicity</c:v>
                </c:pt>
                <c:pt idx="8">
                  <c:v>Photochemical oxidation creation</c:v>
                </c:pt>
                <c:pt idx="9">
                  <c:v>Primay Energy Demand</c:v>
                </c:pt>
                <c:pt idx="10">
                  <c:v>Water consumption</c:v>
                </c:pt>
                <c:pt idx="11">
                  <c:v>Waste Generation</c:v>
                </c:pt>
              </c:strCache>
            </c:strRef>
          </c:cat>
          <c:val>
            <c:numRef>
              <c:f>Sheet4!$C$18:$C$29</c:f>
              <c:numCache>
                <c:formatCode>0.000.E+00</c:formatCode>
                <c:ptCount val="12"/>
                <c:pt idx="0">
                  <c:v>6.4432490907470955E-2</c:v>
                </c:pt>
                <c:pt idx="1">
                  <c:v>7.2882728172675177E-3</c:v>
                </c:pt>
                <c:pt idx="2">
                  <c:v>13.621542308600148</c:v>
                </c:pt>
                <c:pt idx="3">
                  <c:v>1.3622539796445587E-4</c:v>
                </c:pt>
                <c:pt idx="4">
                  <c:v>9.9258124078305769</c:v>
                </c:pt>
                <c:pt idx="5">
                  <c:v>0.14168434697065913</c:v>
                </c:pt>
                <c:pt idx="6">
                  <c:v>26235.816880111415</c:v>
                </c:pt>
                <c:pt idx="7">
                  <c:v>8.6262933247548204E-2</c:v>
                </c:pt>
                <c:pt idx="8">
                  <c:v>3.4362829744087743E-3</c:v>
                </c:pt>
                <c:pt idx="9" formatCode="General">
                  <c:v>158.79398769363965</c:v>
                </c:pt>
                <c:pt idx="10" formatCode="General">
                  <c:v>0.13880363791728847</c:v>
                </c:pt>
              </c:numCache>
            </c:numRef>
          </c:val>
          <c:extLst xmlns:c16r2="http://schemas.microsoft.com/office/drawing/2015/06/chart">
            <c:ext xmlns:c16="http://schemas.microsoft.com/office/drawing/2014/chart" uri="{C3380CC4-5D6E-409C-BE32-E72D297353CC}">
              <c16:uniqueId val="{00000000-2241-4D52-9837-A30A5E92E0D3}"/>
            </c:ext>
          </c:extLst>
        </c:ser>
        <c:ser>
          <c:idx val="1"/>
          <c:order val="1"/>
          <c:tx>
            <c:strRef>
              <c:f>Sheet4!$D$17</c:f>
              <c:strCache>
                <c:ptCount val="1"/>
                <c:pt idx="0">
                  <c:v>Manufacturing</c:v>
                </c:pt>
              </c:strCache>
            </c:strRef>
          </c:tx>
          <c:invertIfNegative val="0"/>
          <c:cat>
            <c:strRef>
              <c:f>Sheet4!$B$18:$B$29</c:f>
              <c:strCache>
                <c:ptCount val="12"/>
                <c:pt idx="0">
                  <c:v>Acidification</c:v>
                </c:pt>
                <c:pt idx="1">
                  <c:v>Eutrophication</c:v>
                </c:pt>
                <c:pt idx="2">
                  <c:v>Global warming</c:v>
                </c:pt>
                <c:pt idx="3">
                  <c:v>Ozone layer depletion</c:v>
                </c:pt>
                <c:pt idx="4">
                  <c:v>Human toxicity</c:v>
                </c:pt>
                <c:pt idx="5">
                  <c:v>Fresh water aquatic ecotoxicity</c:v>
                </c:pt>
                <c:pt idx="6">
                  <c:v>Marine aquatic ecotoxicity</c:v>
                </c:pt>
                <c:pt idx="7">
                  <c:v>Terrestrial ecotoxicity</c:v>
                </c:pt>
                <c:pt idx="8">
                  <c:v>Photochemical oxidation creation</c:v>
                </c:pt>
                <c:pt idx="9">
                  <c:v>Primay Energy Demand</c:v>
                </c:pt>
                <c:pt idx="10">
                  <c:v>Water consumption</c:v>
                </c:pt>
                <c:pt idx="11">
                  <c:v>Waste Generation</c:v>
                </c:pt>
              </c:strCache>
            </c:strRef>
          </c:cat>
          <c:val>
            <c:numRef>
              <c:f>Sheet4!$D$18:$D$29</c:f>
              <c:numCache>
                <c:formatCode>0.000.E+00</c:formatCode>
                <c:ptCount val="12"/>
                <c:pt idx="0">
                  <c:v>1.3001346708865003E-3</c:v>
                </c:pt>
                <c:pt idx="1">
                  <c:v>2.423113713106693E-4</c:v>
                </c:pt>
                <c:pt idx="2">
                  <c:v>0.76886310598933449</c:v>
                </c:pt>
                <c:pt idx="3">
                  <c:v>5.3451643677256386E-10</c:v>
                </c:pt>
                <c:pt idx="4">
                  <c:v>2.2751277009440394E-3</c:v>
                </c:pt>
                <c:pt idx="5">
                  <c:v>6.6592967920384361E-5</c:v>
                </c:pt>
                <c:pt idx="6">
                  <c:v>0.34548383557174106</c:v>
                </c:pt>
                <c:pt idx="7">
                  <c:v>2.0248882166846969E-6</c:v>
                </c:pt>
                <c:pt idx="8">
                  <c:v>5.4754063729775488E-6</c:v>
                </c:pt>
                <c:pt idx="9" formatCode="General">
                  <c:v>8.1819785126494136</c:v>
                </c:pt>
                <c:pt idx="10" formatCode="General">
                  <c:v>0</c:v>
                </c:pt>
              </c:numCache>
            </c:numRef>
          </c:val>
          <c:extLst xmlns:c16r2="http://schemas.microsoft.com/office/drawing/2015/06/chart">
            <c:ext xmlns:c16="http://schemas.microsoft.com/office/drawing/2014/chart" uri="{C3380CC4-5D6E-409C-BE32-E72D297353CC}">
              <c16:uniqueId val="{00000001-2241-4D52-9837-A30A5E92E0D3}"/>
            </c:ext>
          </c:extLst>
        </c:ser>
        <c:ser>
          <c:idx val="2"/>
          <c:order val="2"/>
          <c:tx>
            <c:strRef>
              <c:f>Sheet4!$E$17</c:f>
              <c:strCache>
                <c:ptCount val="1"/>
                <c:pt idx="0">
                  <c:v>Distribution</c:v>
                </c:pt>
              </c:strCache>
            </c:strRef>
          </c:tx>
          <c:invertIfNegative val="0"/>
          <c:cat>
            <c:strRef>
              <c:f>Sheet4!$B$18:$B$29</c:f>
              <c:strCache>
                <c:ptCount val="12"/>
                <c:pt idx="0">
                  <c:v>Acidification</c:v>
                </c:pt>
                <c:pt idx="1">
                  <c:v>Eutrophication</c:v>
                </c:pt>
                <c:pt idx="2">
                  <c:v>Global warming</c:v>
                </c:pt>
                <c:pt idx="3">
                  <c:v>Ozone layer depletion</c:v>
                </c:pt>
                <c:pt idx="4">
                  <c:v>Human toxicity</c:v>
                </c:pt>
                <c:pt idx="5">
                  <c:v>Fresh water aquatic ecotoxicity</c:v>
                </c:pt>
                <c:pt idx="6">
                  <c:v>Marine aquatic ecotoxicity</c:v>
                </c:pt>
                <c:pt idx="7">
                  <c:v>Terrestrial ecotoxicity</c:v>
                </c:pt>
                <c:pt idx="8">
                  <c:v>Photochemical oxidation creation</c:v>
                </c:pt>
                <c:pt idx="9">
                  <c:v>Primay Energy Demand</c:v>
                </c:pt>
                <c:pt idx="10">
                  <c:v>Water consumption</c:v>
                </c:pt>
                <c:pt idx="11">
                  <c:v>Waste Generation</c:v>
                </c:pt>
              </c:strCache>
            </c:strRef>
          </c:cat>
          <c:val>
            <c:numRef>
              <c:f>Sheet4!$E$18:$E$29</c:f>
              <c:numCache>
                <c:formatCode>0.000.E+00</c:formatCode>
                <c:ptCount val="12"/>
                <c:pt idx="0">
                  <c:v>2.4119876444721702E-2</c:v>
                </c:pt>
                <c:pt idx="1">
                  <c:v>3.5923057714863098E-3</c:v>
                </c:pt>
                <c:pt idx="2">
                  <c:v>5.5876639090822264</c:v>
                </c:pt>
                <c:pt idx="3">
                  <c:v>1.706984789761174E-5</c:v>
                </c:pt>
                <c:pt idx="4">
                  <c:v>4.3508274949993968</c:v>
                </c:pt>
                <c:pt idx="5">
                  <c:v>3.1621624825250758E-2</c:v>
                </c:pt>
                <c:pt idx="6">
                  <c:v>197.66350882508897</c:v>
                </c:pt>
                <c:pt idx="7">
                  <c:v>2.8077029050315588E-3</c:v>
                </c:pt>
                <c:pt idx="8">
                  <c:v>8.7963956792988702E-4</c:v>
                </c:pt>
                <c:pt idx="9" formatCode="General">
                  <c:v>79.820155408208649</c:v>
                </c:pt>
                <c:pt idx="10" formatCode="General">
                  <c:v>1.1987281541138132E-2</c:v>
                </c:pt>
              </c:numCache>
            </c:numRef>
          </c:val>
          <c:extLst xmlns:c16r2="http://schemas.microsoft.com/office/drawing/2015/06/chart">
            <c:ext xmlns:c16="http://schemas.microsoft.com/office/drawing/2014/chart" uri="{C3380CC4-5D6E-409C-BE32-E72D297353CC}">
              <c16:uniqueId val="{00000002-2241-4D52-9837-A30A5E92E0D3}"/>
            </c:ext>
          </c:extLst>
        </c:ser>
        <c:ser>
          <c:idx val="3"/>
          <c:order val="3"/>
          <c:tx>
            <c:strRef>
              <c:f>Sheet4!$F$17</c:f>
              <c:strCache>
                <c:ptCount val="1"/>
                <c:pt idx="0">
                  <c:v>Use</c:v>
                </c:pt>
              </c:strCache>
            </c:strRef>
          </c:tx>
          <c:invertIfNegative val="0"/>
          <c:cat>
            <c:strRef>
              <c:f>Sheet4!$B$18:$B$29</c:f>
              <c:strCache>
                <c:ptCount val="12"/>
                <c:pt idx="0">
                  <c:v>Acidification</c:v>
                </c:pt>
                <c:pt idx="1">
                  <c:v>Eutrophication</c:v>
                </c:pt>
                <c:pt idx="2">
                  <c:v>Global warming</c:v>
                </c:pt>
                <c:pt idx="3">
                  <c:v>Ozone layer depletion</c:v>
                </c:pt>
                <c:pt idx="4">
                  <c:v>Human toxicity</c:v>
                </c:pt>
                <c:pt idx="5">
                  <c:v>Fresh water aquatic ecotoxicity</c:v>
                </c:pt>
                <c:pt idx="6">
                  <c:v>Marine aquatic ecotoxicity</c:v>
                </c:pt>
                <c:pt idx="7">
                  <c:v>Terrestrial ecotoxicity</c:v>
                </c:pt>
                <c:pt idx="8">
                  <c:v>Photochemical oxidation creation</c:v>
                </c:pt>
                <c:pt idx="9">
                  <c:v>Primay Energy Demand</c:v>
                </c:pt>
                <c:pt idx="10">
                  <c:v>Water consumption</c:v>
                </c:pt>
                <c:pt idx="11">
                  <c:v>Waste Generation</c:v>
                </c:pt>
              </c:strCache>
            </c:strRef>
          </c:cat>
          <c:val>
            <c:numRef>
              <c:f>Sheet4!$F$18:$F$29</c:f>
              <c:numCache>
                <c:formatCode>0.000.E+00</c:formatCode>
                <c:ptCount val="12"/>
                <c:pt idx="0">
                  <c:v>2.5742491844918555E-2</c:v>
                </c:pt>
                <c:pt idx="1">
                  <c:v>9.8121681847188882E-4</c:v>
                </c:pt>
                <c:pt idx="2">
                  <c:v>3.8730672545380664</c:v>
                </c:pt>
                <c:pt idx="3">
                  <c:v>3.042933511130408E-7</c:v>
                </c:pt>
                <c:pt idx="4">
                  <c:v>1.1779563662649017</c:v>
                </c:pt>
                <c:pt idx="5">
                  <c:v>6.6662786983471709E-2</c:v>
                </c:pt>
                <c:pt idx="6">
                  <c:v>3833.1172882526016</c:v>
                </c:pt>
                <c:pt idx="7">
                  <c:v>4.9285524064387933E-3</c:v>
                </c:pt>
                <c:pt idx="8">
                  <c:v>1.0872807123781815E-3</c:v>
                </c:pt>
                <c:pt idx="9" formatCode="General">
                  <c:v>64.058242944742204</c:v>
                </c:pt>
                <c:pt idx="10" formatCode="General">
                  <c:v>1.0473876883289514E-2</c:v>
                </c:pt>
                <c:pt idx="11" formatCode="General">
                  <c:v>259.08999999999997</c:v>
                </c:pt>
              </c:numCache>
            </c:numRef>
          </c:val>
          <c:extLst xmlns:c16r2="http://schemas.microsoft.com/office/drawing/2015/06/chart">
            <c:ext xmlns:c16="http://schemas.microsoft.com/office/drawing/2014/chart" uri="{C3380CC4-5D6E-409C-BE32-E72D297353CC}">
              <c16:uniqueId val="{00000003-2241-4D52-9837-A30A5E92E0D3}"/>
            </c:ext>
          </c:extLst>
        </c:ser>
        <c:ser>
          <c:idx val="4"/>
          <c:order val="4"/>
          <c:tx>
            <c:strRef>
              <c:f>Sheet4!$G$17</c:f>
              <c:strCache>
                <c:ptCount val="1"/>
                <c:pt idx="0">
                  <c:v>Disposal</c:v>
                </c:pt>
              </c:strCache>
            </c:strRef>
          </c:tx>
          <c:invertIfNegative val="0"/>
          <c:cat>
            <c:strRef>
              <c:f>Sheet4!$B$18:$B$29</c:f>
              <c:strCache>
                <c:ptCount val="12"/>
                <c:pt idx="0">
                  <c:v>Acidification</c:v>
                </c:pt>
                <c:pt idx="1">
                  <c:v>Eutrophication</c:v>
                </c:pt>
                <c:pt idx="2">
                  <c:v>Global warming</c:v>
                </c:pt>
                <c:pt idx="3">
                  <c:v>Ozone layer depletion</c:v>
                </c:pt>
                <c:pt idx="4">
                  <c:v>Human toxicity</c:v>
                </c:pt>
                <c:pt idx="5">
                  <c:v>Fresh water aquatic ecotoxicity</c:v>
                </c:pt>
                <c:pt idx="6">
                  <c:v>Marine aquatic ecotoxicity</c:v>
                </c:pt>
                <c:pt idx="7">
                  <c:v>Terrestrial ecotoxicity</c:v>
                </c:pt>
                <c:pt idx="8">
                  <c:v>Photochemical oxidation creation</c:v>
                </c:pt>
                <c:pt idx="9">
                  <c:v>Primay Energy Demand</c:v>
                </c:pt>
                <c:pt idx="10">
                  <c:v>Water consumption</c:v>
                </c:pt>
                <c:pt idx="11">
                  <c:v>Waste Generation</c:v>
                </c:pt>
              </c:strCache>
            </c:strRef>
          </c:cat>
          <c:val>
            <c:numRef>
              <c:f>Sheet4!$G$18:$G$29</c:f>
              <c:numCache>
                <c:formatCode>0.000.E+00</c:formatCode>
                <c:ptCount val="12"/>
                <c:pt idx="0">
                  <c:v>1.050640405805917E-4</c:v>
                </c:pt>
                <c:pt idx="1">
                  <c:v>1.4308637676707261E-5</c:v>
                </c:pt>
                <c:pt idx="2">
                  <c:v>0.222375004341062</c:v>
                </c:pt>
                <c:pt idx="3">
                  <c:v>1.6499203395961007E-7</c:v>
                </c:pt>
                <c:pt idx="4">
                  <c:v>0.56668805756600316</c:v>
                </c:pt>
                <c:pt idx="5">
                  <c:v>2.4321787335207417E-3</c:v>
                </c:pt>
                <c:pt idx="6">
                  <c:v>10.88097059317532</c:v>
                </c:pt>
                <c:pt idx="7">
                  <c:v>1.0825692327121488E-4</c:v>
                </c:pt>
                <c:pt idx="8">
                  <c:v>2.9536908521338321E-6</c:v>
                </c:pt>
                <c:pt idx="9" formatCode="General">
                  <c:v>0.25304239841712051</c:v>
                </c:pt>
                <c:pt idx="10" formatCode="General">
                  <c:v>1.9024412482860617E-4</c:v>
                </c:pt>
                <c:pt idx="11" formatCode="General">
                  <c:v>192.04031000000001</c:v>
                </c:pt>
              </c:numCache>
            </c:numRef>
          </c:val>
          <c:extLst xmlns:c16r2="http://schemas.microsoft.com/office/drawing/2015/06/chart">
            <c:ext xmlns:c16="http://schemas.microsoft.com/office/drawing/2014/chart" uri="{C3380CC4-5D6E-409C-BE32-E72D297353CC}">
              <c16:uniqueId val="{00000004-2241-4D52-9837-A30A5E92E0D3}"/>
            </c:ext>
          </c:extLst>
        </c:ser>
        <c:dLbls>
          <c:showLegendKey val="0"/>
          <c:showVal val="0"/>
          <c:showCatName val="0"/>
          <c:showSerName val="0"/>
          <c:showPercent val="0"/>
          <c:showBubbleSize val="0"/>
        </c:dLbls>
        <c:gapWidth val="75"/>
        <c:overlap val="100"/>
        <c:axId val="449933624"/>
        <c:axId val="449932056"/>
      </c:barChart>
      <c:catAx>
        <c:axId val="449933624"/>
        <c:scaling>
          <c:orientation val="minMax"/>
        </c:scaling>
        <c:delete val="0"/>
        <c:axPos val="b"/>
        <c:numFmt formatCode="General" sourceLinked="1"/>
        <c:majorTickMark val="none"/>
        <c:minorTickMark val="none"/>
        <c:tickLblPos val="nextTo"/>
        <c:crossAx val="449932056"/>
        <c:crosses val="autoZero"/>
        <c:auto val="1"/>
        <c:lblAlgn val="ctr"/>
        <c:lblOffset val="100"/>
        <c:noMultiLvlLbl val="0"/>
      </c:catAx>
      <c:valAx>
        <c:axId val="449932056"/>
        <c:scaling>
          <c:orientation val="minMax"/>
        </c:scaling>
        <c:delete val="0"/>
        <c:axPos val="l"/>
        <c:majorGridlines/>
        <c:numFmt formatCode="0%" sourceLinked="1"/>
        <c:majorTickMark val="none"/>
        <c:minorTickMark val="none"/>
        <c:tickLblPos val="nextTo"/>
        <c:crossAx val="449933624"/>
        <c:crosses val="autoZero"/>
        <c:crossBetween val="between"/>
      </c:valAx>
    </c:plotArea>
    <c:legend>
      <c:legendPos val="b"/>
      <c:layout>
        <c:manualLayout>
          <c:xMode val="edge"/>
          <c:yMode val="edge"/>
          <c:x val="0.26184959577855688"/>
          <c:y val="0.91392073642536231"/>
          <c:w val="0.48087577365040146"/>
          <c:h val="8.6079382907033417E-2"/>
        </c:manualLayout>
      </c:layout>
      <c:overlay val="0"/>
    </c:legend>
    <c:plotVisOnly val="1"/>
    <c:dispBlanksAs val="gap"/>
    <c:showDLblsOverMax val="0"/>
  </c:chart>
  <c:txPr>
    <a:bodyPr/>
    <a:lstStyle/>
    <a:p>
      <a:pPr>
        <a:defRPr sz="1000"/>
      </a:pPr>
      <a:endParaRPr lang="ko-K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Version1!$E$4</c:f>
              <c:strCache>
                <c:ptCount val="1"/>
                <c:pt idx="0">
                  <c:v>Materials</c:v>
                </c:pt>
              </c:strCache>
            </c:strRef>
          </c:tx>
          <c:invertIfNegative val="0"/>
          <c:cat>
            <c:strRef>
              <c:f>Version1!$D$5:$D$16</c:f>
              <c:strCache>
                <c:ptCount val="12"/>
                <c:pt idx="0">
                  <c:v>Acidification</c:v>
                </c:pt>
                <c:pt idx="1">
                  <c:v>Eutrophication</c:v>
                </c:pt>
                <c:pt idx="2">
                  <c:v>Global Warming</c:v>
                </c:pt>
                <c:pt idx="3">
                  <c:v>Ozone Depletion</c:v>
                </c:pt>
                <c:pt idx="4">
                  <c:v>Human health toxicity</c:v>
                </c:pt>
                <c:pt idx="5">
                  <c:v>Freshwater aquatic ecotoxicity </c:v>
                </c:pt>
                <c:pt idx="6">
                  <c:v>Marine aquatic ecotoxicity</c:v>
                </c:pt>
                <c:pt idx="7">
                  <c:v>Terrestrial ecotoxicity </c:v>
                </c:pt>
                <c:pt idx="8">
                  <c:v>Photochemical Smog Formation</c:v>
                </c:pt>
                <c:pt idx="9">
                  <c:v>Primary Energy Demand</c:v>
                </c:pt>
                <c:pt idx="10">
                  <c:v>Water consumption</c:v>
                </c:pt>
                <c:pt idx="11">
                  <c:v>Waste generation</c:v>
                </c:pt>
              </c:strCache>
            </c:strRef>
          </c:cat>
          <c:val>
            <c:numRef>
              <c:f>Version1!$E$5:$E$16</c:f>
              <c:numCache>
                <c:formatCode>0.00E+00</c:formatCode>
                <c:ptCount val="12"/>
                <c:pt idx="0">
                  <c:v>6.8699999999999997E-2</c:v>
                </c:pt>
                <c:pt idx="1">
                  <c:v>1.35E-2</c:v>
                </c:pt>
                <c:pt idx="2">
                  <c:v>12.9</c:v>
                </c:pt>
                <c:pt idx="3">
                  <c:v>2.2399999999999999E-5</c:v>
                </c:pt>
                <c:pt idx="4">
                  <c:v>13.8</c:v>
                </c:pt>
                <c:pt idx="5">
                  <c:v>3.48</c:v>
                </c:pt>
                <c:pt idx="6">
                  <c:v>3430</c:v>
                </c:pt>
                <c:pt idx="7">
                  <c:v>6.8500000000000005E-2</c:v>
                </c:pt>
                <c:pt idx="8">
                  <c:v>3.47E-3</c:v>
                </c:pt>
                <c:pt idx="9">
                  <c:v>122</c:v>
                </c:pt>
                <c:pt idx="10">
                  <c:v>0.36499999999999999</c:v>
                </c:pt>
                <c:pt idx="11" formatCode="General">
                  <c:v>0</c:v>
                </c:pt>
              </c:numCache>
            </c:numRef>
          </c:val>
          <c:extLst xmlns:c16r2="http://schemas.microsoft.com/office/drawing/2015/06/chart">
            <c:ext xmlns:c16="http://schemas.microsoft.com/office/drawing/2014/chart" uri="{C3380CC4-5D6E-409C-BE32-E72D297353CC}">
              <c16:uniqueId val="{00000000-DCD6-45CB-AC3C-BA5E72EF6C9C}"/>
            </c:ext>
          </c:extLst>
        </c:ser>
        <c:ser>
          <c:idx val="1"/>
          <c:order val="1"/>
          <c:tx>
            <c:strRef>
              <c:f>Version1!$F$4</c:f>
              <c:strCache>
                <c:ptCount val="1"/>
                <c:pt idx="0">
                  <c:v>Manufacture</c:v>
                </c:pt>
              </c:strCache>
            </c:strRef>
          </c:tx>
          <c:invertIfNegative val="0"/>
          <c:cat>
            <c:strRef>
              <c:f>Version1!$D$5:$D$16</c:f>
              <c:strCache>
                <c:ptCount val="12"/>
                <c:pt idx="0">
                  <c:v>Acidification</c:v>
                </c:pt>
                <c:pt idx="1">
                  <c:v>Eutrophication</c:v>
                </c:pt>
                <c:pt idx="2">
                  <c:v>Global Warming</c:v>
                </c:pt>
                <c:pt idx="3">
                  <c:v>Ozone Depletion</c:v>
                </c:pt>
                <c:pt idx="4">
                  <c:v>Human health toxicity</c:v>
                </c:pt>
                <c:pt idx="5">
                  <c:v>Freshwater aquatic ecotoxicity </c:v>
                </c:pt>
                <c:pt idx="6">
                  <c:v>Marine aquatic ecotoxicity</c:v>
                </c:pt>
                <c:pt idx="7">
                  <c:v>Terrestrial ecotoxicity </c:v>
                </c:pt>
                <c:pt idx="8">
                  <c:v>Photochemical Smog Formation</c:v>
                </c:pt>
                <c:pt idx="9">
                  <c:v>Primary Energy Demand</c:v>
                </c:pt>
                <c:pt idx="10">
                  <c:v>Water consumption</c:v>
                </c:pt>
                <c:pt idx="11">
                  <c:v>Waste generation</c:v>
                </c:pt>
              </c:strCache>
            </c:strRef>
          </c:cat>
          <c:val>
            <c:numRef>
              <c:f>Version1!$F$5:$F$16</c:f>
              <c:numCache>
                <c:formatCode>0.00E+00</c:formatCode>
                <c:ptCount val="12"/>
                <c:pt idx="0">
                  <c:v>1.72E-2</c:v>
                </c:pt>
                <c:pt idx="1">
                  <c:v>7.4700000000000005E-4</c:v>
                </c:pt>
                <c:pt idx="2">
                  <c:v>1.72</c:v>
                </c:pt>
                <c:pt idx="3">
                  <c:v>8.6900000000000004E-9</c:v>
                </c:pt>
                <c:pt idx="4">
                  <c:v>0.307</c:v>
                </c:pt>
                <c:pt idx="5">
                  <c:v>0.14000000000000001</c:v>
                </c:pt>
                <c:pt idx="6">
                  <c:v>295</c:v>
                </c:pt>
                <c:pt idx="7">
                  <c:v>2.16E-3</c:v>
                </c:pt>
                <c:pt idx="8">
                  <c:v>6.5200000000000002E-4</c:v>
                </c:pt>
                <c:pt idx="9">
                  <c:v>15.1</c:v>
                </c:pt>
                <c:pt idx="10">
                  <c:v>5.4600000000000003E-2</c:v>
                </c:pt>
                <c:pt idx="11" formatCode="General">
                  <c:v>0</c:v>
                </c:pt>
              </c:numCache>
            </c:numRef>
          </c:val>
          <c:extLst xmlns:c16r2="http://schemas.microsoft.com/office/drawing/2015/06/chart">
            <c:ext xmlns:c16="http://schemas.microsoft.com/office/drawing/2014/chart" uri="{C3380CC4-5D6E-409C-BE32-E72D297353CC}">
              <c16:uniqueId val="{00000001-DCD6-45CB-AC3C-BA5E72EF6C9C}"/>
            </c:ext>
          </c:extLst>
        </c:ser>
        <c:ser>
          <c:idx val="2"/>
          <c:order val="2"/>
          <c:tx>
            <c:strRef>
              <c:f>Version1!$G$4</c:f>
              <c:strCache>
                <c:ptCount val="1"/>
                <c:pt idx="0">
                  <c:v>Distribution</c:v>
                </c:pt>
              </c:strCache>
            </c:strRef>
          </c:tx>
          <c:invertIfNegative val="0"/>
          <c:cat>
            <c:strRef>
              <c:f>Version1!$D$5:$D$16</c:f>
              <c:strCache>
                <c:ptCount val="12"/>
                <c:pt idx="0">
                  <c:v>Acidification</c:v>
                </c:pt>
                <c:pt idx="1">
                  <c:v>Eutrophication</c:v>
                </c:pt>
                <c:pt idx="2">
                  <c:v>Global Warming</c:v>
                </c:pt>
                <c:pt idx="3">
                  <c:v>Ozone Depletion</c:v>
                </c:pt>
                <c:pt idx="4">
                  <c:v>Human health toxicity</c:v>
                </c:pt>
                <c:pt idx="5">
                  <c:v>Freshwater aquatic ecotoxicity </c:v>
                </c:pt>
                <c:pt idx="6">
                  <c:v>Marine aquatic ecotoxicity</c:v>
                </c:pt>
                <c:pt idx="7">
                  <c:v>Terrestrial ecotoxicity </c:v>
                </c:pt>
                <c:pt idx="8">
                  <c:v>Photochemical Smog Formation</c:v>
                </c:pt>
                <c:pt idx="9">
                  <c:v>Primary Energy Demand</c:v>
                </c:pt>
                <c:pt idx="10">
                  <c:v>Water consumption</c:v>
                </c:pt>
                <c:pt idx="11">
                  <c:v>Waste generation</c:v>
                </c:pt>
              </c:strCache>
            </c:strRef>
          </c:cat>
          <c:val>
            <c:numRef>
              <c:f>Version1!$G$5:$G$16</c:f>
              <c:numCache>
                <c:formatCode>0.00E+00</c:formatCode>
                <c:ptCount val="12"/>
                <c:pt idx="0">
                  <c:v>2.1999999999999999E-2</c:v>
                </c:pt>
                <c:pt idx="1">
                  <c:v>3.7599999999999999E-3</c:v>
                </c:pt>
                <c:pt idx="2">
                  <c:v>5.84</c:v>
                </c:pt>
                <c:pt idx="3">
                  <c:v>7.5099999999999999E-7</c:v>
                </c:pt>
                <c:pt idx="4">
                  <c:v>4.5599999999999996</c:v>
                </c:pt>
                <c:pt idx="5">
                  <c:v>4.1300000000000003E-2</c:v>
                </c:pt>
                <c:pt idx="6">
                  <c:v>139</c:v>
                </c:pt>
                <c:pt idx="7">
                  <c:v>2.5400000000000002E-3</c:v>
                </c:pt>
                <c:pt idx="8">
                  <c:v>9.19E-4</c:v>
                </c:pt>
                <c:pt idx="9">
                  <c:v>85.6</c:v>
                </c:pt>
                <c:pt idx="10">
                  <c:v>2.4799999999999999E-2</c:v>
                </c:pt>
                <c:pt idx="11" formatCode="General">
                  <c:v>0</c:v>
                </c:pt>
              </c:numCache>
            </c:numRef>
          </c:val>
          <c:extLst xmlns:c16r2="http://schemas.microsoft.com/office/drawing/2015/06/chart">
            <c:ext xmlns:c16="http://schemas.microsoft.com/office/drawing/2014/chart" uri="{C3380CC4-5D6E-409C-BE32-E72D297353CC}">
              <c16:uniqueId val="{00000002-DCD6-45CB-AC3C-BA5E72EF6C9C}"/>
            </c:ext>
          </c:extLst>
        </c:ser>
        <c:ser>
          <c:idx val="3"/>
          <c:order val="3"/>
          <c:tx>
            <c:strRef>
              <c:f>Version1!$H$4</c:f>
              <c:strCache>
                <c:ptCount val="1"/>
                <c:pt idx="0">
                  <c:v>Use</c:v>
                </c:pt>
              </c:strCache>
            </c:strRef>
          </c:tx>
          <c:invertIfNegative val="0"/>
          <c:cat>
            <c:strRef>
              <c:f>Version1!$D$5:$D$16</c:f>
              <c:strCache>
                <c:ptCount val="12"/>
                <c:pt idx="0">
                  <c:v>Acidification</c:v>
                </c:pt>
                <c:pt idx="1">
                  <c:v>Eutrophication</c:v>
                </c:pt>
                <c:pt idx="2">
                  <c:v>Global Warming</c:v>
                </c:pt>
                <c:pt idx="3">
                  <c:v>Ozone Depletion</c:v>
                </c:pt>
                <c:pt idx="4">
                  <c:v>Human health toxicity</c:v>
                </c:pt>
                <c:pt idx="5">
                  <c:v>Freshwater aquatic ecotoxicity </c:v>
                </c:pt>
                <c:pt idx="6">
                  <c:v>Marine aquatic ecotoxicity</c:v>
                </c:pt>
                <c:pt idx="7">
                  <c:v>Terrestrial ecotoxicity </c:v>
                </c:pt>
                <c:pt idx="8">
                  <c:v>Photochemical Smog Formation</c:v>
                </c:pt>
                <c:pt idx="9">
                  <c:v>Primary Energy Demand</c:v>
                </c:pt>
                <c:pt idx="10">
                  <c:v>Water consumption</c:v>
                </c:pt>
                <c:pt idx="11">
                  <c:v>Waste generation</c:v>
                </c:pt>
              </c:strCache>
            </c:strRef>
          </c:cat>
          <c:val>
            <c:numRef>
              <c:f>Version1!$H$5:$H$16</c:f>
              <c:numCache>
                <c:formatCode>0.00E+00</c:formatCode>
                <c:ptCount val="12"/>
                <c:pt idx="0">
                  <c:v>2.7400000000000001E-2</c:v>
                </c:pt>
                <c:pt idx="1">
                  <c:v>1.2700000000000001E-3</c:v>
                </c:pt>
                <c:pt idx="2">
                  <c:v>3.83</c:v>
                </c:pt>
                <c:pt idx="3">
                  <c:v>9.7399999999999999E-8</c:v>
                </c:pt>
                <c:pt idx="4">
                  <c:v>1.0900000000000001</c:v>
                </c:pt>
                <c:pt idx="5">
                  <c:v>0.33600000000000002</c:v>
                </c:pt>
                <c:pt idx="6">
                  <c:v>775</c:v>
                </c:pt>
                <c:pt idx="7">
                  <c:v>4.13E-3</c:v>
                </c:pt>
                <c:pt idx="8">
                  <c:v>1.07E-3</c:v>
                </c:pt>
                <c:pt idx="9">
                  <c:v>44.5</c:v>
                </c:pt>
                <c:pt idx="10">
                  <c:v>0.13500000000000001</c:v>
                </c:pt>
                <c:pt idx="11" formatCode="General">
                  <c:v>144.80611769999999</c:v>
                </c:pt>
              </c:numCache>
            </c:numRef>
          </c:val>
          <c:extLst xmlns:c16r2="http://schemas.microsoft.com/office/drawing/2015/06/chart">
            <c:ext xmlns:c16="http://schemas.microsoft.com/office/drawing/2014/chart" uri="{C3380CC4-5D6E-409C-BE32-E72D297353CC}">
              <c16:uniqueId val="{00000003-DCD6-45CB-AC3C-BA5E72EF6C9C}"/>
            </c:ext>
          </c:extLst>
        </c:ser>
        <c:ser>
          <c:idx val="4"/>
          <c:order val="4"/>
          <c:tx>
            <c:strRef>
              <c:f>Version1!$I$4</c:f>
              <c:strCache>
                <c:ptCount val="1"/>
                <c:pt idx="0">
                  <c:v>Disposal</c:v>
                </c:pt>
              </c:strCache>
            </c:strRef>
          </c:tx>
          <c:invertIfNegative val="0"/>
          <c:cat>
            <c:strRef>
              <c:f>Version1!$D$5:$D$16</c:f>
              <c:strCache>
                <c:ptCount val="12"/>
                <c:pt idx="0">
                  <c:v>Acidification</c:v>
                </c:pt>
                <c:pt idx="1">
                  <c:v>Eutrophication</c:v>
                </c:pt>
                <c:pt idx="2">
                  <c:v>Global Warming</c:v>
                </c:pt>
                <c:pt idx="3">
                  <c:v>Ozone Depletion</c:v>
                </c:pt>
                <c:pt idx="4">
                  <c:v>Human health toxicity</c:v>
                </c:pt>
                <c:pt idx="5">
                  <c:v>Freshwater aquatic ecotoxicity </c:v>
                </c:pt>
                <c:pt idx="6">
                  <c:v>Marine aquatic ecotoxicity</c:v>
                </c:pt>
                <c:pt idx="7">
                  <c:v>Terrestrial ecotoxicity </c:v>
                </c:pt>
                <c:pt idx="8">
                  <c:v>Photochemical Smog Formation</c:v>
                </c:pt>
                <c:pt idx="9">
                  <c:v>Primary Energy Demand</c:v>
                </c:pt>
                <c:pt idx="10">
                  <c:v>Water consumption</c:v>
                </c:pt>
                <c:pt idx="11">
                  <c:v>Waste generation</c:v>
                </c:pt>
              </c:strCache>
            </c:strRef>
          </c:cat>
          <c:val>
            <c:numRef>
              <c:f>Version1!$I$5:$I$16</c:f>
              <c:numCache>
                <c:formatCode>0.00E+00</c:formatCode>
                <c:ptCount val="12"/>
                <c:pt idx="0">
                  <c:v>7.1799999999999997E-5</c:v>
                </c:pt>
                <c:pt idx="1">
                  <c:v>6.02E-5</c:v>
                </c:pt>
                <c:pt idx="2">
                  <c:v>0.19500000000000001</c:v>
                </c:pt>
                <c:pt idx="3">
                  <c:v>7.0600000000000004E-10</c:v>
                </c:pt>
                <c:pt idx="4">
                  <c:v>1.24</c:v>
                </c:pt>
                <c:pt idx="5">
                  <c:v>0.51500000000000001</c:v>
                </c:pt>
                <c:pt idx="6">
                  <c:v>192</c:v>
                </c:pt>
                <c:pt idx="7">
                  <c:v>5.7000000000000003E-5</c:v>
                </c:pt>
                <c:pt idx="8">
                  <c:v>2.2900000000000001E-6</c:v>
                </c:pt>
                <c:pt idx="9">
                  <c:v>0.128</c:v>
                </c:pt>
                <c:pt idx="10">
                  <c:v>4.3600000000000003E-4</c:v>
                </c:pt>
                <c:pt idx="11" formatCode="General">
                  <c:v>261.2516</c:v>
                </c:pt>
              </c:numCache>
            </c:numRef>
          </c:val>
          <c:extLst xmlns:c16r2="http://schemas.microsoft.com/office/drawing/2015/06/chart">
            <c:ext xmlns:c16="http://schemas.microsoft.com/office/drawing/2014/chart" uri="{C3380CC4-5D6E-409C-BE32-E72D297353CC}">
              <c16:uniqueId val="{00000004-DCD6-45CB-AC3C-BA5E72EF6C9C}"/>
            </c:ext>
          </c:extLst>
        </c:ser>
        <c:dLbls>
          <c:showLegendKey val="0"/>
          <c:showVal val="0"/>
          <c:showCatName val="0"/>
          <c:showSerName val="0"/>
          <c:showPercent val="0"/>
          <c:showBubbleSize val="0"/>
        </c:dLbls>
        <c:gapWidth val="70"/>
        <c:overlap val="100"/>
        <c:axId val="449934408"/>
        <c:axId val="449937152"/>
      </c:barChart>
      <c:catAx>
        <c:axId val="449934408"/>
        <c:scaling>
          <c:orientation val="minMax"/>
        </c:scaling>
        <c:delete val="0"/>
        <c:axPos val="b"/>
        <c:numFmt formatCode="General" sourceLinked="0"/>
        <c:majorTickMark val="out"/>
        <c:minorTickMark val="none"/>
        <c:tickLblPos val="nextTo"/>
        <c:crossAx val="449937152"/>
        <c:crosses val="autoZero"/>
        <c:auto val="1"/>
        <c:lblAlgn val="ctr"/>
        <c:lblOffset val="100"/>
        <c:noMultiLvlLbl val="0"/>
      </c:catAx>
      <c:valAx>
        <c:axId val="449937152"/>
        <c:scaling>
          <c:orientation val="minMax"/>
        </c:scaling>
        <c:delete val="0"/>
        <c:axPos val="l"/>
        <c:majorGridlines/>
        <c:numFmt formatCode="0%" sourceLinked="1"/>
        <c:majorTickMark val="out"/>
        <c:minorTickMark val="none"/>
        <c:tickLblPos val="nextTo"/>
        <c:crossAx val="449934408"/>
        <c:crosses val="autoZero"/>
        <c:crossBetween val="between"/>
        <c:majorUnit val="0.25"/>
      </c:valAx>
    </c:plotArea>
    <c:legend>
      <c:legendPos val="b"/>
      <c:layout/>
      <c:overlay val="0"/>
    </c:legend>
    <c:plotVisOnly val="1"/>
    <c:dispBlanksAs val="gap"/>
    <c:showDLblsOverMax val="0"/>
  </c:chart>
  <c:txPr>
    <a:bodyPr/>
    <a:lstStyle/>
    <a:p>
      <a:pPr>
        <a:defRPr sz="1000"/>
      </a:pPr>
      <a:endParaRPr lang="ko-K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2.6200156160999116E-2"/>
          <c:y val="0.12246521199030597"/>
          <c:w val="0.56457140521297433"/>
          <c:h val="0.82593761723703063"/>
        </c:manualLayout>
      </c:layout>
      <c:pie3DChart>
        <c:varyColors val="1"/>
        <c:ser>
          <c:idx val="0"/>
          <c:order val="0"/>
          <c:dLbls>
            <c:dLbl>
              <c:idx val="0"/>
              <c:layout>
                <c:manualLayout>
                  <c:x val="-0.10520343632059576"/>
                  <c:y val="0.10283163109814987"/>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6C6-419C-B6F3-9C92A593666B}"/>
                </c:ext>
                <c:ext xmlns:c15="http://schemas.microsoft.com/office/drawing/2012/chart" uri="{CE6537A1-D6FC-4f65-9D91-7224C49458BB}">
                  <c15:layout/>
                </c:ext>
              </c:extLst>
            </c:dLbl>
            <c:dLbl>
              <c:idx val="1"/>
              <c:layout>
                <c:manualLayout>
                  <c:x val="-7.6980827332116586E-2"/>
                  <c:y val="-0.15982095410446576"/>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6C6-419C-B6F3-9C92A593666B}"/>
                </c:ext>
                <c:ext xmlns:c15="http://schemas.microsoft.com/office/drawing/2012/chart" uri="{CE6537A1-D6FC-4f65-9D91-7224C49458BB}">
                  <c15:layout/>
                </c:ext>
              </c:extLst>
            </c:dLbl>
            <c:dLbl>
              <c:idx val="2"/>
              <c:layout>
                <c:manualLayout>
                  <c:x val="5.5776825542275033E-2"/>
                  <c:y val="-0.16161003948178335"/>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E6C6-419C-B6F3-9C92A593666B}"/>
                </c:ext>
                <c:ext xmlns:c15="http://schemas.microsoft.com/office/drawing/2012/chart" uri="{CE6537A1-D6FC-4f65-9D91-7224C49458BB}">
                  <c15:layout/>
                </c:ext>
              </c:extLst>
            </c:dLbl>
            <c:dLbl>
              <c:idx val="3"/>
              <c:layout>
                <c:manualLayout>
                  <c:x val="9.3273105830099845E-2"/>
                  <c:y val="-0.1072352363970705"/>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6C6-419C-B6F3-9C92A593666B}"/>
                </c:ext>
                <c:ext xmlns:c15="http://schemas.microsoft.com/office/drawing/2012/chart" uri="{CE6537A1-D6FC-4f65-9D91-7224C49458BB}">
                  <c15:layout/>
                </c:ext>
              </c:extLst>
            </c:dLbl>
            <c:dLbl>
              <c:idx val="4"/>
              <c:layout>
                <c:manualLayout>
                  <c:x val="9.838970223080537E-2"/>
                  <c:y val="3.6501977523112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E6C6-419C-B6F3-9C92A593666B}"/>
                </c:ext>
                <c:ext xmlns:c15="http://schemas.microsoft.com/office/drawing/2012/chart" uri="{CE6537A1-D6FC-4f65-9D91-7224C49458BB}">
                  <c15:layout/>
                </c:ext>
              </c:extLst>
            </c:dLbl>
            <c:dLbl>
              <c:idx val="6"/>
              <c:layout>
                <c:manualLayout>
                  <c:x val="6.5579590161321755E-2"/>
                  <c:y val="0.1393370425663245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6C6-419C-B6F3-9C92A593666B}"/>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'material use'!$D$68:$D$75</c:f>
              <c:strCache>
                <c:ptCount val="8"/>
                <c:pt idx="0">
                  <c:v>Corrugated fiber board</c:v>
                </c:pt>
                <c:pt idx="1">
                  <c:v>Plastic(PC)</c:v>
                </c:pt>
                <c:pt idx="2">
                  <c:v>Paper</c:v>
                </c:pt>
                <c:pt idx="3">
                  <c:v>Metal</c:v>
                </c:pt>
                <c:pt idx="4">
                  <c:v>Battery</c:v>
                </c:pt>
                <c:pt idx="5">
                  <c:v>LCD module</c:v>
                </c:pt>
                <c:pt idx="6">
                  <c:v>Printed Circit Board</c:v>
                </c:pt>
                <c:pt idx="7">
                  <c:v>Others</c:v>
                </c:pt>
              </c:strCache>
            </c:strRef>
          </c:cat>
          <c:val>
            <c:numRef>
              <c:f>'material use'!$E$68:$E$75</c:f>
              <c:numCache>
                <c:formatCode>0.0</c:formatCode>
                <c:ptCount val="8"/>
                <c:pt idx="0">
                  <c:v>128.86000000000001</c:v>
                </c:pt>
                <c:pt idx="1">
                  <c:v>64.921600000000012</c:v>
                </c:pt>
                <c:pt idx="2">
                  <c:v>54.97</c:v>
                </c:pt>
                <c:pt idx="3">
                  <c:v>47.102011000000005</c:v>
                </c:pt>
                <c:pt idx="4">
                  <c:v>38.9</c:v>
                </c:pt>
                <c:pt idx="5">
                  <c:v>26.6</c:v>
                </c:pt>
                <c:pt idx="6">
                  <c:v>22.649999999999991</c:v>
                </c:pt>
                <c:pt idx="7">
                  <c:v>22.054106699999998</c:v>
                </c:pt>
              </c:numCache>
            </c:numRef>
          </c:val>
          <c:extLst xmlns:c16r2="http://schemas.microsoft.com/office/drawing/2015/06/chart">
            <c:ext xmlns:c16="http://schemas.microsoft.com/office/drawing/2014/chart" uri="{C3380CC4-5D6E-409C-BE32-E72D297353CC}">
              <c16:uniqueId val="{00000006-E6C6-419C-B6F3-9C92A593666B}"/>
            </c:ext>
          </c:extLst>
        </c:ser>
        <c:dLbls>
          <c:showLegendKey val="0"/>
          <c:showVal val="0"/>
          <c:showCatName val="0"/>
          <c:showSerName val="0"/>
          <c:showPercent val="1"/>
          <c:showBubbleSize val="0"/>
          <c:showLeaderLines val="1"/>
        </c:dLbls>
      </c:pie3DChart>
    </c:plotArea>
    <c:legend>
      <c:legendPos val="r"/>
      <c:layout>
        <c:manualLayout>
          <c:xMode val="edge"/>
          <c:yMode val="edge"/>
          <c:x val="0.54442066655346999"/>
          <c:y val="0.13022807404615741"/>
          <c:w val="0.45557939794070895"/>
          <c:h val="0.75966505299864961"/>
        </c:manualLayout>
      </c:layout>
      <c:overlay val="0"/>
    </c:legend>
    <c:plotVisOnly val="1"/>
    <c:dispBlanksAs val="gap"/>
    <c:showDLblsOverMax val="0"/>
  </c:chart>
  <c:txPr>
    <a:bodyPr/>
    <a:lstStyle/>
    <a:p>
      <a:pPr>
        <a:defRPr sz="1000"/>
      </a:pPr>
      <a:endParaRPr lang="ko-K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0.10100000000000001</c:v>
                </c:pt>
                <c:pt idx="1">
                  <c:v>0.125</c:v>
                </c:pt>
                <c:pt idx="2">
                  <c:v>7.3300000000000004E-2</c:v>
                </c:pt>
                <c:pt idx="3">
                  <c:v>13.7</c:v>
                </c:pt>
                <c:pt idx="4">
                  <c:v>1.39E-6</c:v>
                </c:pt>
                <c:pt idx="5">
                  <c:v>91.2</c:v>
                </c:pt>
                <c:pt idx="6">
                  <c:v>79.8</c:v>
                </c:pt>
                <c:pt idx="7">
                  <c:v>121000</c:v>
                </c:pt>
                <c:pt idx="8">
                  <c:v>0.14899999999999999</c:v>
                </c:pt>
                <c:pt idx="9">
                  <c:v>5.2700000000000004E-3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1.0499999999999999E-3</c:v>
                </c:pt>
                <c:pt idx="1">
                  <c:v>2.1700000000000001E-3</c:v>
                </c:pt>
                <c:pt idx="2">
                  <c:v>5.7200000000000003E-4</c:v>
                </c:pt>
                <c:pt idx="3">
                  <c:v>1.18</c:v>
                </c:pt>
                <c:pt idx="4">
                  <c:v>3.2700000000000001E-11</c:v>
                </c:pt>
                <c:pt idx="5">
                  <c:v>5.0300000000000003E-5</c:v>
                </c:pt>
                <c:pt idx="6">
                  <c:v>1.03E-4</c:v>
                </c:pt>
                <c:pt idx="7">
                  <c:v>8.5999999999999993E-2</c:v>
                </c:pt>
                <c:pt idx="8">
                  <c:v>3.1300000000000001E-6</c:v>
                </c:pt>
                <c:pt idx="9">
                  <c:v>-1.2099999999999999E-3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1.0000000000000001E-5</c:v>
                </c:pt>
                <c:pt idx="1">
                  <c:v>2.01E-2</c:v>
                </c:pt>
                <c:pt idx="2">
                  <c:v>3.4299999999999999E-3</c:v>
                </c:pt>
                <c:pt idx="3">
                  <c:v>5.28</c:v>
                </c:pt>
                <c:pt idx="4">
                  <c:v>6.7199999999999998E-7</c:v>
                </c:pt>
                <c:pt idx="5">
                  <c:v>4.26</c:v>
                </c:pt>
                <c:pt idx="6">
                  <c:v>3.7600000000000001E-2</c:v>
                </c:pt>
                <c:pt idx="7">
                  <c:v>371</c:v>
                </c:pt>
                <c:pt idx="8">
                  <c:v>4.5999999999999999E-3</c:v>
                </c:pt>
                <c:pt idx="9">
                  <c:v>8.52E-4</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6.6299999999999998E-2</c:v>
                </c:pt>
                <c:pt idx="1">
                  <c:v>4.0300000000000002E-2</c:v>
                </c:pt>
                <c:pt idx="2">
                  <c:v>1.78E-2</c:v>
                </c:pt>
                <c:pt idx="3">
                  <c:v>9.1</c:v>
                </c:pt>
                <c:pt idx="4">
                  <c:v>3.8500000000000002E-7</c:v>
                </c:pt>
                <c:pt idx="5">
                  <c:v>7.68</c:v>
                </c:pt>
                <c:pt idx="6">
                  <c:v>6.43</c:v>
                </c:pt>
                <c:pt idx="7">
                  <c:v>8800</c:v>
                </c:pt>
                <c:pt idx="8">
                  <c:v>5.5E-2</c:v>
                </c:pt>
                <c:pt idx="9">
                  <c:v>1.6000000000000001E-3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5.22E-4</c:v>
                </c:pt>
                <c:pt idx="1">
                  <c:v>5.6300000000000002E-4</c:v>
                </c:pt>
                <c:pt idx="2">
                  <c:v>5.2400000000000005E-4</c:v>
                </c:pt>
                <c:pt idx="3">
                  <c:v>0.502</c:v>
                </c:pt>
                <c:pt idx="4">
                  <c:v>1.13E-8</c:v>
                </c:pt>
                <c:pt idx="5">
                  <c:v>2.62</c:v>
                </c:pt>
                <c:pt idx="6">
                  <c:v>0.84</c:v>
                </c:pt>
                <c:pt idx="7">
                  <c:v>511</c:v>
                </c:pt>
                <c:pt idx="8">
                  <c:v>7.3800000000000005E-4</c:v>
                </c:pt>
                <c:pt idx="9">
                  <c:v>7.47E-5</c:v>
                </c:pt>
              </c:numCache>
            </c:numRef>
          </c:val>
        </c:ser>
        <c:dLbls>
          <c:showLegendKey val="0"/>
          <c:showVal val="0"/>
          <c:showCatName val="0"/>
          <c:showSerName val="0"/>
          <c:showPercent val="0"/>
          <c:showBubbleSize val="0"/>
        </c:dLbls>
        <c:gapWidth val="150"/>
        <c:overlap val="100"/>
        <c:axId val="452344920"/>
        <c:axId val="452335120"/>
      </c:barChart>
      <c:catAx>
        <c:axId val="45234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52335120"/>
        <c:crosses val="autoZero"/>
        <c:auto val="1"/>
        <c:lblAlgn val="ctr"/>
        <c:lblOffset val="100"/>
        <c:noMultiLvlLbl val="0"/>
      </c:catAx>
      <c:valAx>
        <c:axId val="45233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52344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7.2207586503105894E-2</c:v>
                </c:pt>
                <c:pt idx="1">
                  <c:v>0.117851570579927</c:v>
                </c:pt>
                <c:pt idx="2">
                  <c:v>5.6478849743578502E-2</c:v>
                </c:pt>
                <c:pt idx="3">
                  <c:v>11.697238304746101</c:v>
                </c:pt>
                <c:pt idx="4">
                  <c:v>1.2332000191118099E-6</c:v>
                </c:pt>
                <c:pt idx="5">
                  <c:v>80.458058460144102</c:v>
                </c:pt>
                <c:pt idx="6">
                  <c:v>64.299002416415703</c:v>
                </c:pt>
                <c:pt idx="7">
                  <c:v>88958.398943725799</c:v>
                </c:pt>
                <c:pt idx="8">
                  <c:v>0.13096979474569601</c:v>
                </c:pt>
                <c:pt idx="9">
                  <c:v>5.5375349290959202E-3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1.04502932155258E-3</c:v>
                </c:pt>
                <c:pt idx="1">
                  <c:v>2.1712480799987999E-3</c:v>
                </c:pt>
                <c:pt idx="2">
                  <c:v>5.71961798566983E-4</c:v>
                </c:pt>
                <c:pt idx="3">
                  <c:v>1.1840411403270801</c:v>
                </c:pt>
                <c:pt idx="4">
                  <c:v>3.2695199999981901E-11</c:v>
                </c:pt>
                <c:pt idx="5">
                  <c:v>5.0295926401893503E-5</c:v>
                </c:pt>
                <c:pt idx="6">
                  <c:v>1.02546827261115E-4</c:v>
                </c:pt>
                <c:pt idx="7">
                  <c:v>8.5978520229344296E-2</c:v>
                </c:pt>
                <c:pt idx="8">
                  <c:v>3.1317867460373201E-6</c:v>
                </c:pt>
                <c:pt idx="9">
                  <c:v>-1.2090654633613101E-3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1.8003067927053498E-5</c:v>
                </c:pt>
                <c:pt idx="1">
                  <c:v>3.60804592111598E-2</c:v>
                </c:pt>
                <c:pt idx="2">
                  <c:v>6.1650668717773902E-3</c:v>
                </c:pt>
                <c:pt idx="3">
                  <c:v>9.4926535262829095</c:v>
                </c:pt>
                <c:pt idx="4">
                  <c:v>1.20779588716929E-6</c:v>
                </c:pt>
                <c:pt idx="5">
                  <c:v>7.6594334042360703</c:v>
                </c:pt>
                <c:pt idx="6">
                  <c:v>6.7626462295952303E-2</c:v>
                </c:pt>
                <c:pt idx="7">
                  <c:v>666.52484648790903</c:v>
                </c:pt>
                <c:pt idx="8">
                  <c:v>8.2742082893645305E-3</c:v>
                </c:pt>
                <c:pt idx="9">
                  <c:v>1.5311462654549199E-3</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0.20644508366880801</c:v>
                </c:pt>
                <c:pt idx="1">
                  <c:v>0.125339860576866</c:v>
                </c:pt>
                <c:pt idx="2">
                  <c:v>5.5309781041249298E-2</c:v>
                </c:pt>
                <c:pt idx="3">
                  <c:v>28.314751518663201</c:v>
                </c:pt>
                <c:pt idx="4">
                  <c:v>1.1988967896279099E-6</c:v>
                </c:pt>
                <c:pt idx="5">
                  <c:v>23.914201931312299</c:v>
                </c:pt>
                <c:pt idx="6">
                  <c:v>20.008733185893899</c:v>
                </c:pt>
                <c:pt idx="7">
                  <c:v>27392.375070395501</c:v>
                </c:pt>
                <c:pt idx="8">
                  <c:v>0.17111080195665801</c:v>
                </c:pt>
                <c:pt idx="9">
                  <c:v>4.9747874462330397E-3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1.2208762134785999E-3</c:v>
                </c:pt>
                <c:pt idx="1">
                  <c:v>1.0916377873743501E-3</c:v>
                </c:pt>
                <c:pt idx="2">
                  <c:v>8.6139119921374205E-4</c:v>
                </c:pt>
                <c:pt idx="3">
                  <c:v>0.54402777908961497</c:v>
                </c:pt>
                <c:pt idx="4">
                  <c:v>2.23288571021685E-8</c:v>
                </c:pt>
                <c:pt idx="5">
                  <c:v>2.1597800218751999</c:v>
                </c:pt>
                <c:pt idx="6">
                  <c:v>1.1092586076027899</c:v>
                </c:pt>
                <c:pt idx="7">
                  <c:v>705.91414141849805</c:v>
                </c:pt>
                <c:pt idx="8">
                  <c:v>1.22878085378774E-3</c:v>
                </c:pt>
                <c:pt idx="9">
                  <c:v>1.4758543984961199E-4</c:v>
                </c:pt>
              </c:numCache>
            </c:numRef>
          </c:val>
        </c:ser>
        <c:dLbls>
          <c:showLegendKey val="0"/>
          <c:showVal val="0"/>
          <c:showCatName val="0"/>
          <c:showSerName val="0"/>
          <c:showPercent val="0"/>
          <c:showBubbleSize val="0"/>
        </c:dLbls>
        <c:gapWidth val="150"/>
        <c:overlap val="100"/>
        <c:axId val="452335512"/>
        <c:axId val="452337472"/>
      </c:barChart>
      <c:catAx>
        <c:axId val="45233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52337472"/>
        <c:crosses val="autoZero"/>
        <c:auto val="1"/>
        <c:lblAlgn val="ctr"/>
        <c:lblOffset val="100"/>
        <c:noMultiLvlLbl val="0"/>
      </c:catAx>
      <c:valAx>
        <c:axId val="452337472"/>
        <c:scaling>
          <c:orientation val="minMax"/>
        </c:scaling>
        <c:delete val="0"/>
        <c:axPos val="l"/>
        <c:majorGridlines>
          <c:spPr>
            <a:ln w="9525" cap="flat" cmpd="sng" algn="ctr">
              <a:solidFill>
                <a:srgbClr val="D7D7D7"/>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52335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0.13553465947247301</c:v>
                </c:pt>
                <c:pt idx="1">
                  <c:v>0.19036481619335199</c:v>
                </c:pt>
                <c:pt idx="2">
                  <c:v>0.122326558750821</c:v>
                </c:pt>
                <c:pt idx="3">
                  <c:v>19.864308268239999</c:v>
                </c:pt>
                <c:pt idx="4">
                  <c:v>1.8238244747513401E-6</c:v>
                </c:pt>
                <c:pt idx="5">
                  <c:v>151.56049167593699</c:v>
                </c:pt>
                <c:pt idx="6">
                  <c:v>138.82438368528699</c:v>
                </c:pt>
                <c:pt idx="7">
                  <c:v>182726.35495782699</c:v>
                </c:pt>
                <c:pt idx="8">
                  <c:v>0.20290008121619801</c:v>
                </c:pt>
                <c:pt idx="9">
                  <c:v>8.0335021700687105E-3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1.04502932155258E-3</c:v>
                </c:pt>
                <c:pt idx="1">
                  <c:v>2.1712480799987999E-3</c:v>
                </c:pt>
                <c:pt idx="2">
                  <c:v>5.71961798566983E-4</c:v>
                </c:pt>
                <c:pt idx="3">
                  <c:v>1.1840411403270801</c:v>
                </c:pt>
                <c:pt idx="4">
                  <c:v>3.2695199999981901E-11</c:v>
                </c:pt>
                <c:pt idx="5">
                  <c:v>5.0295926401893503E-5</c:v>
                </c:pt>
                <c:pt idx="6">
                  <c:v>1.02546827261115E-4</c:v>
                </c:pt>
                <c:pt idx="7">
                  <c:v>8.5978520229344296E-2</c:v>
                </c:pt>
                <c:pt idx="8">
                  <c:v>3.1317867460373201E-6</c:v>
                </c:pt>
                <c:pt idx="9">
                  <c:v>-1.2090654633613101E-3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1.5203508227957801E-5</c:v>
                </c:pt>
                <c:pt idx="1">
                  <c:v>3.0469102512273201E-2</c:v>
                </c:pt>
                <c:pt idx="2">
                  <c:v>5.2062560457789399E-3</c:v>
                </c:pt>
                <c:pt idx="3">
                  <c:v>8.0163364797143206</c:v>
                </c:pt>
                <c:pt idx="4">
                  <c:v>1.0199589221981901E-6</c:v>
                </c:pt>
                <c:pt idx="5">
                  <c:v>6.4681838101531</c:v>
                </c:pt>
                <c:pt idx="6">
                  <c:v>5.7109196539363603E-2</c:v>
                </c:pt>
                <c:pt idx="7">
                  <c:v>562.86465961703595</c:v>
                </c:pt>
                <c:pt idx="8">
                  <c:v>6.9874666681421001E-3</c:v>
                </c:pt>
                <c:pt idx="9">
                  <c:v>1.2930169892577299E-3</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0.13526849696955001</c:v>
                </c:pt>
                <c:pt idx="1">
                  <c:v>8.2126124135905004E-2</c:v>
                </c:pt>
                <c:pt idx="2">
                  <c:v>3.6240489928978097E-2</c:v>
                </c:pt>
                <c:pt idx="3">
                  <c:v>18.552603994961299</c:v>
                </c:pt>
                <c:pt idx="4">
                  <c:v>7.8555015372998302E-7</c:v>
                </c:pt>
                <c:pt idx="5">
                  <c:v>15.6692428808544</c:v>
                </c:pt>
                <c:pt idx="6">
                  <c:v>13.1102724017484</c:v>
                </c:pt>
                <c:pt idx="7">
                  <c:v>17948.2376208114</c:v>
                </c:pt>
                <c:pt idx="8">
                  <c:v>0.112116504354963</c:v>
                </c:pt>
                <c:pt idx="9">
                  <c:v>3.2596175666619901E-3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9.7133859002777802E-4</c:v>
                </c:pt>
                <c:pt idx="1">
                  <c:v>8.8041150641536201E-4</c:v>
                </c:pt>
                <c:pt idx="2">
                  <c:v>8.1720046194499899E-4</c:v>
                </c:pt>
                <c:pt idx="3">
                  <c:v>0.53362780125215303</c:v>
                </c:pt>
                <c:pt idx="4">
                  <c:v>1.9744475592877301E-8</c:v>
                </c:pt>
                <c:pt idx="5">
                  <c:v>2.1780936555975701</c:v>
                </c:pt>
                <c:pt idx="6">
                  <c:v>1.18453930771079</c:v>
                </c:pt>
                <c:pt idx="7">
                  <c:v>702.95791309235904</c:v>
                </c:pt>
                <c:pt idx="8">
                  <c:v>1.0294434482958101E-3</c:v>
                </c:pt>
                <c:pt idx="9">
                  <c:v>1.33954472323561E-4</c:v>
                </c:pt>
              </c:numCache>
            </c:numRef>
          </c:val>
        </c:ser>
        <c:dLbls>
          <c:showLegendKey val="0"/>
          <c:showVal val="0"/>
          <c:showCatName val="0"/>
          <c:showSerName val="0"/>
          <c:showPercent val="0"/>
          <c:showBubbleSize val="0"/>
        </c:dLbls>
        <c:gapWidth val="150"/>
        <c:overlap val="100"/>
        <c:axId val="452342568"/>
        <c:axId val="452337864"/>
      </c:barChart>
      <c:catAx>
        <c:axId val="45234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52337864"/>
        <c:crosses val="autoZero"/>
        <c:auto val="1"/>
        <c:lblAlgn val="ctr"/>
        <c:lblOffset val="100"/>
        <c:noMultiLvlLbl val="0"/>
      </c:catAx>
      <c:valAx>
        <c:axId val="452337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52342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0.10618900000000001</c:v>
                </c:pt>
                <c:pt idx="1">
                  <c:v>9.5793000000000003E-2</c:v>
                </c:pt>
                <c:pt idx="2">
                  <c:v>7.5112999999999999E-2</c:v>
                </c:pt>
                <c:pt idx="3">
                  <c:v>13.37387</c:v>
                </c:pt>
                <c:pt idx="4">
                  <c:v>1.3599999999999999E-6</c:v>
                </c:pt>
                <c:pt idx="5">
                  <c:v>89.751400000000004</c:v>
                </c:pt>
                <c:pt idx="6">
                  <c:v>75.680859999999996</c:v>
                </c:pt>
                <c:pt idx="7">
                  <c:v>111873.9</c:v>
                </c:pt>
                <c:pt idx="8">
                  <c:v>0.14372799999999999</c:v>
                </c:pt>
                <c:pt idx="9">
                  <c:v>3.9189999999999997E-3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1.421E-3</c:v>
                </c:pt>
                <c:pt idx="1">
                  <c:v>2.9529999999999999E-3</c:v>
                </c:pt>
                <c:pt idx="2">
                  <c:v>7.7800000000000005E-4</c:v>
                </c:pt>
                <c:pt idx="3">
                  <c:v>1.610098</c:v>
                </c:pt>
                <c:pt idx="4">
                  <c:v>4.4500000000000001E-11</c:v>
                </c:pt>
                <c:pt idx="5">
                  <c:v>6.8399999999999996E-5</c:v>
                </c:pt>
                <c:pt idx="6">
                  <c:v>1.3899999999999999E-4</c:v>
                </c:pt>
                <c:pt idx="7">
                  <c:v>0.11691600000000001</c:v>
                </c:pt>
                <c:pt idx="8">
                  <c:v>4.2599999999999999E-6</c:v>
                </c:pt>
                <c:pt idx="9">
                  <c:v>-1.64E-3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8.9900000000000003E-6</c:v>
                </c:pt>
                <c:pt idx="1">
                  <c:v>1.8019E-2</c:v>
                </c:pt>
                <c:pt idx="2">
                  <c:v>3.0790000000000001E-3</c:v>
                </c:pt>
                <c:pt idx="3">
                  <c:v>4.7406779999999999</c:v>
                </c:pt>
                <c:pt idx="4">
                  <c:v>6.0299999999999999E-7</c:v>
                </c:pt>
                <c:pt idx="5">
                  <c:v>3.8250839999999999</c:v>
                </c:pt>
                <c:pt idx="6">
                  <c:v>3.3772999999999997E-2</c:v>
                </c:pt>
                <c:pt idx="7">
                  <c:v>332.86410000000001</c:v>
                </c:pt>
                <c:pt idx="8">
                  <c:v>4.1320000000000003E-3</c:v>
                </c:pt>
                <c:pt idx="9">
                  <c:v>7.6499999999999995E-4</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8.9186000000000001E-2</c:v>
                </c:pt>
                <c:pt idx="1">
                  <c:v>5.4148000000000002E-2</c:v>
                </c:pt>
                <c:pt idx="2">
                  <c:v>2.3893999999999999E-2</c:v>
                </c:pt>
                <c:pt idx="3">
                  <c:v>12.23218</c:v>
                </c:pt>
                <c:pt idx="4">
                  <c:v>5.1799999999999995E-7</c:v>
                </c:pt>
                <c:pt idx="5">
                  <c:v>10.331110000000001</c:v>
                </c:pt>
                <c:pt idx="6">
                  <c:v>8.6439170000000001</c:v>
                </c:pt>
                <c:pt idx="7">
                  <c:v>11833.7</c:v>
                </c:pt>
                <c:pt idx="8">
                  <c:v>7.3921000000000001E-2</c:v>
                </c:pt>
                <c:pt idx="9">
                  <c:v>2.1489999999999999E-3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6.6399999999999999E-4</c:v>
                </c:pt>
                <c:pt idx="1">
                  <c:v>6.3500000000000004E-4</c:v>
                </c:pt>
                <c:pt idx="2">
                  <c:v>4.95E-4</c:v>
                </c:pt>
                <c:pt idx="3">
                  <c:v>0.33789200000000003</c:v>
                </c:pt>
                <c:pt idx="4">
                  <c:v>1.18E-8</c:v>
                </c:pt>
                <c:pt idx="5">
                  <c:v>1.4048400000000001</c:v>
                </c:pt>
                <c:pt idx="6">
                  <c:v>1.1994800000000001</c:v>
                </c:pt>
                <c:pt idx="7">
                  <c:v>552.94050000000004</c:v>
                </c:pt>
                <c:pt idx="8">
                  <c:v>6.96E-4</c:v>
                </c:pt>
                <c:pt idx="9">
                  <c:v>8.25E-5</c:v>
                </c:pt>
              </c:numCache>
            </c:numRef>
          </c:val>
        </c:ser>
        <c:dLbls>
          <c:showLegendKey val="0"/>
          <c:showVal val="0"/>
          <c:showCatName val="0"/>
          <c:showSerName val="0"/>
          <c:showPercent val="0"/>
          <c:showBubbleSize val="0"/>
        </c:dLbls>
        <c:gapWidth val="150"/>
        <c:overlap val="100"/>
        <c:axId val="452338648"/>
        <c:axId val="452339432"/>
      </c:barChart>
      <c:catAx>
        <c:axId val="45233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52339432"/>
        <c:crosses val="autoZero"/>
        <c:auto val="1"/>
        <c:lblAlgn val="ctr"/>
        <c:lblOffset val="100"/>
        <c:noMultiLvlLbl val="0"/>
      </c:catAx>
      <c:valAx>
        <c:axId val="452339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52338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5949603183734"/>
          <c:y val="0.12330727642076481"/>
          <c:w val="0.3504389179857722"/>
          <c:h val="0.80866516033075553"/>
        </c:manualLayout>
      </c:layout>
      <c:pieChart>
        <c:varyColors val="1"/>
        <c:ser>
          <c:idx val="0"/>
          <c:order val="0"/>
          <c:tx>
            <c:strRef>
              <c:f>Sheet1!$B$1</c:f>
              <c:strCache>
                <c:ptCount val="1"/>
                <c:pt idx="0">
                  <c:v>Result</c:v>
                </c:pt>
              </c:strCache>
            </c:strRef>
          </c:tx>
          <c:spPr>
            <a:ln>
              <a:noFill/>
            </a:ln>
          </c:spPr>
          <c:dPt>
            <c:idx val="0"/>
            <c:bubble3D val="0"/>
            <c:explosion val="1"/>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60000"/>
                </a:schemeClr>
              </a:solidFill>
              <a:ln w="19050">
                <a:noFill/>
              </a:ln>
              <a:effectLst/>
            </c:spPr>
          </c:dPt>
          <c:dPt>
            <c:idx val="7"/>
            <c:bubble3D val="0"/>
            <c:spPr>
              <a:solidFill>
                <a:schemeClr val="accent2">
                  <a:lumMod val="60000"/>
                </a:schemeClr>
              </a:solidFill>
              <a:ln w="19050">
                <a:noFill/>
              </a:ln>
              <a:effectLst/>
            </c:spPr>
          </c:dPt>
          <c:dLbls>
            <c:dLbl>
              <c:idx val="0"/>
              <c:layout>
                <c:manualLayout>
                  <c:x val="-0.13513086806882507"/>
                  <c:y val="-7.70925656620703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628798256173881"/>
                  <c:y val="-0.1228132411888708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510800638165517E-2"/>
                  <c:y val="3.3262717489761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687481868154462E-2"/>
                  <c:y val="-1.98876385420606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310457939211303E-2"/>
                  <c:y val="-4.298585318143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415123722848446E-2"/>
                  <c:y val="2.58121438648006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5570789554397048E-3"/>
                  <c:y val="-5.26014763600876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ko-K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Assy SMD</c:v>
                </c:pt>
                <c:pt idx="1">
                  <c:v>Assy OLED</c:v>
                </c:pt>
                <c:pt idx="2">
                  <c:v>Assy Camera</c:v>
                </c:pt>
                <c:pt idx="3">
                  <c:v>Assy Main Front</c:v>
                </c:pt>
                <c:pt idx="4">
                  <c:v>Con to Con FPCB</c:v>
                </c:pt>
                <c:pt idx="5">
                  <c:v>Battery</c:v>
                </c:pt>
                <c:pt idx="6">
                  <c:v>NFC Antenna</c:v>
                </c:pt>
                <c:pt idx="7">
                  <c:v>Others</c:v>
                </c:pt>
              </c:strCache>
            </c:strRef>
          </c:cat>
          <c:val>
            <c:numRef>
              <c:f>Sheet1!$B$2:$B$9</c:f>
              <c:numCache>
                <c:formatCode>0.0%</c:formatCode>
                <c:ptCount val="8"/>
                <c:pt idx="0">
                  <c:v>0.59082222497907044</c:v>
                </c:pt>
                <c:pt idx="1">
                  <c:v>0.17864251308010809</c:v>
                </c:pt>
                <c:pt idx="2">
                  <c:v>3.7166754204183625E-2</c:v>
                </c:pt>
                <c:pt idx="3">
                  <c:v>3.4156370817648357E-2</c:v>
                </c:pt>
                <c:pt idx="4">
                  <c:v>2.4335060921489651E-2</c:v>
                </c:pt>
                <c:pt idx="5" formatCode="0%">
                  <c:v>2.0108155834054113E-2</c:v>
                </c:pt>
                <c:pt idx="6" formatCode="0%">
                  <c:v>1.9930650200353096E-2</c:v>
                </c:pt>
                <c:pt idx="7">
                  <c:v>9.4838269963093719E-2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888717531028324"/>
          <c:y val="6.1072330675409278E-2"/>
          <c:w val="0.25673938770667476"/>
          <c:h val="0.87785490337584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7769998736701E-2"/>
          <c:y val="5.2667157856548026E-2"/>
          <c:w val="0.81844686954209467"/>
          <c:h val="0.82153107277213766"/>
        </c:manualLayout>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7.4818243560873798E-2</c:v>
                </c:pt>
                <c:pt idx="1">
                  <c:v>7.2540359342507299E-2</c:v>
                </c:pt>
                <c:pt idx="2">
                  <c:v>5.6324526723792803E-2</c:v>
                </c:pt>
                <c:pt idx="3">
                  <c:v>9.1857108288654601</c:v>
                </c:pt>
                <c:pt idx="4">
                  <c:v>9.45752226841942E-7</c:v>
                </c:pt>
                <c:pt idx="5">
                  <c:v>69.618705358271598</c:v>
                </c:pt>
                <c:pt idx="6">
                  <c:v>59.598601051309402</c:v>
                </c:pt>
                <c:pt idx="7">
                  <c:v>85260.3171302634</c:v>
                </c:pt>
                <c:pt idx="8">
                  <c:v>0.104131387469118</c:v>
                </c:pt>
                <c:pt idx="9">
                  <c:v>2.8998309610606199E-3</c:v>
                </c:pt>
              </c:numCache>
            </c:numRef>
          </c:val>
        </c:ser>
        <c:ser>
          <c:idx val="1"/>
          <c:order val="1"/>
          <c:tx>
            <c:strRef>
              <c:f>Sheet1!$C$1</c:f>
              <c:strCache>
                <c:ptCount val="1"/>
                <c:pt idx="0">
                  <c:v>Manufacturing</c:v>
                </c:pt>
              </c:strCache>
            </c:strRef>
          </c:tx>
          <c:spPr>
            <a:solidFill>
              <a:schemeClr val="accent2"/>
            </a:solidFill>
            <a:ln>
              <a:noFill/>
            </a:ln>
            <a:effectLst/>
          </c:spPr>
          <c:invertIfNegative val="0"/>
          <c:dLbls>
            <c:dLbl>
              <c:idx val="0"/>
              <c:layout>
                <c:manualLayout>
                  <c:x val="4.1512104236990893E-2"/>
                  <c:y val="4.06303397304256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634053000152834E-2"/>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512104236990914E-2"/>
                  <c:y val="-7.448809567960950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634053000152834E-2"/>
                  <c:y val="2.84412378112979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3756001763314664E-2"/>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999899289638421E-2"/>
                  <c:y val="2.84412378112979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2634053000152834E-2"/>
                  <c:y val="3.2504271784340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682923144742875E-3"/>
                  <c:y val="6.0947429139247854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extLst>
                <c:ext xmlns:c15="http://schemas.microsoft.com/office/drawing/2012/chart" uri="{CE6537A1-D6FC-4f65-9D91-7224C49458BB}">
                  <c15:layout>
                    <c:manualLayout>
                      <c:w val="6.1892259348615981E-2"/>
                      <c:h val="6.135181299294279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accent2"/>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1.42106497700664E-3</c:v>
                </c:pt>
                <c:pt idx="1">
                  <c:v>2.95253399999836E-3</c:v>
                </c:pt>
                <c:pt idx="2">
                  <c:v>7.7777232022706896E-4</c:v>
                </c:pt>
                <c:pt idx="3">
                  <c:v>1.61009778496361</c:v>
                </c:pt>
                <c:pt idx="4">
                  <c:v>4.4459999999975399E-11</c:v>
                </c:pt>
                <c:pt idx="5">
                  <c:v>6.8394042178307094E-5</c:v>
                </c:pt>
                <c:pt idx="6">
                  <c:v>1.3944652242620301E-4</c:v>
                </c:pt>
                <c:pt idx="7">
                  <c:v>0.11691639780141</c:v>
                </c:pt>
                <c:pt idx="8">
                  <c:v>4.2587058262013797E-6</c:v>
                </c:pt>
                <c:pt idx="9">
                  <c:v>-1.64412667611894E-3</c:v>
                </c:pt>
              </c:numCache>
            </c:numRef>
          </c:val>
        </c:ser>
        <c:ser>
          <c:idx val="2"/>
          <c:order val="2"/>
          <c:tx>
            <c:strRef>
              <c:f>Sheet1!$D$1</c:f>
              <c:strCache>
                <c:ptCount val="1"/>
                <c:pt idx="0">
                  <c:v>Distribution</c:v>
                </c:pt>
              </c:strCache>
            </c:strRef>
          </c:tx>
          <c:spPr>
            <a:solidFill>
              <a:schemeClr val="accent3"/>
            </a:solidFill>
            <a:ln>
              <a:noFill/>
            </a:ln>
            <a:effectLst/>
          </c:spPr>
          <c:invertIfNegative val="0"/>
          <c:dLbls>
            <c:dLbl>
              <c:idx val="7"/>
              <c:layout>
                <c:manualLayout>
                  <c:x val="4.5999899289638581E-2"/>
                  <c:y val="-3.65673057573831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6.3218538750195597E-6</c:v>
                </c:pt>
                <c:pt idx="1">
                  <c:v>1.2669808432452301E-2</c:v>
                </c:pt>
                <c:pt idx="2">
                  <c:v>2.1648897448377801E-3</c:v>
                </c:pt>
                <c:pt idx="3">
                  <c:v>3.3333860832652902</c:v>
                </c:pt>
                <c:pt idx="4">
                  <c:v>4.2412271167345202E-7</c:v>
                </c:pt>
                <c:pt idx="5">
                  <c:v>2.6896430534537701</c:v>
                </c:pt>
                <c:pt idx="6">
                  <c:v>2.3747322505963401E-2</c:v>
                </c:pt>
                <c:pt idx="7">
                  <c:v>234.053066039752</c:v>
                </c:pt>
                <c:pt idx="8">
                  <c:v>2.90552359963458E-3</c:v>
                </c:pt>
                <c:pt idx="9">
                  <c:v>5.3766859677878095E-4</c:v>
                </c:pt>
              </c:numCache>
            </c:numRef>
          </c:val>
        </c:ser>
        <c:ser>
          <c:idx val="3"/>
          <c:order val="3"/>
          <c:tx>
            <c:strRef>
              <c:f>Sheet1!$E$1</c:f>
              <c:strCache>
                <c:ptCount val="1"/>
                <c:pt idx="0">
                  <c:v>Use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6.5395730693000906E-2</c:v>
                </c:pt>
                <c:pt idx="1">
                  <c:v>3.9703981430192901E-2</c:v>
                </c:pt>
                <c:pt idx="2">
                  <c:v>1.7520512041974499E-2</c:v>
                </c:pt>
                <c:pt idx="3">
                  <c:v>8.9692805105433902</c:v>
                </c:pt>
                <c:pt idx="4">
                  <c:v>3.79775242128128E-7</c:v>
                </c:pt>
                <c:pt idx="5">
                  <c:v>7.5753158444481601</c:v>
                </c:pt>
                <c:pt idx="6">
                  <c:v>6.3381782412387899</c:v>
                </c:pt>
                <c:pt idx="7">
                  <c:v>8677.0988323143101</c:v>
                </c:pt>
                <c:pt idx="8">
                  <c:v>5.4202869650962202E-2</c:v>
                </c:pt>
                <c:pt idx="9">
                  <c:v>1.57586634824043E-3</c:v>
                </c:pt>
              </c:numCache>
            </c:numRef>
          </c:val>
        </c:ser>
        <c:ser>
          <c:idx val="4"/>
          <c:order val="4"/>
          <c:tx>
            <c:strRef>
              <c:f>Sheet1!$F$1</c:f>
              <c:strCache>
                <c:ptCount val="1"/>
                <c:pt idx="0">
                  <c:v>Disposal</c:v>
                </c:pt>
              </c:strCache>
            </c:strRef>
          </c:tx>
          <c:spPr>
            <a:solidFill>
              <a:schemeClr val="accent5"/>
            </a:solidFill>
            <a:ln>
              <a:noFill/>
            </a:ln>
            <a:effectLst/>
          </c:spPr>
          <c:invertIfNegative val="0"/>
          <c:dLbls>
            <c:dLbl>
              <c:idx val="0"/>
              <c:layout>
                <c:manualLayout>
                  <c:x val="-1.0284411522584724E-17"/>
                  <c:y val="-2.0315169865212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568823045169449E-17"/>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219487631619167E-3"/>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137646090338898E-17"/>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219487631619167E-3"/>
                  <c:y val="-2.43782038382554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219487631619167E-3"/>
                  <c:y val="-2.43782038382554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0315169865212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219487631619167E-3"/>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62521358921702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5.5002749940263895E-4</c:v>
                </c:pt>
                <c:pt idx="1">
                  <c:v>5.1459835041345195E-4</c:v>
                </c:pt>
                <c:pt idx="2">
                  <c:v>3.4369518544974701E-4</c:v>
                </c:pt>
                <c:pt idx="3">
                  <c:v>0.23643813915193801</c:v>
                </c:pt>
                <c:pt idx="4">
                  <c:v>9.8398739672733008E-9</c:v>
                </c:pt>
                <c:pt idx="5">
                  <c:v>0.94212880893029205</c:v>
                </c:pt>
                <c:pt idx="6">
                  <c:v>0.78758894306629101</c:v>
                </c:pt>
                <c:pt idx="7">
                  <c:v>377.48188549503101</c:v>
                </c:pt>
                <c:pt idx="8">
                  <c:v>5.3252356663225601E-4</c:v>
                </c:pt>
                <c:pt idx="9">
                  <c:v>6.5582028081560199E-5</c:v>
                </c:pt>
              </c:numCache>
            </c:numRef>
          </c:val>
        </c:ser>
        <c:dLbls>
          <c:showLegendKey val="0"/>
          <c:showVal val="0"/>
          <c:showCatName val="0"/>
          <c:showSerName val="0"/>
          <c:showPercent val="0"/>
          <c:showBubbleSize val="0"/>
        </c:dLbls>
        <c:gapWidth val="150"/>
        <c:overlap val="100"/>
        <c:axId val="379354552"/>
        <c:axId val="379353768"/>
      </c:barChart>
      <c:catAx>
        <c:axId val="37935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379353768"/>
        <c:crosses val="autoZero"/>
        <c:auto val="1"/>
        <c:lblAlgn val="ctr"/>
        <c:lblOffset val="100"/>
        <c:noMultiLvlLbl val="0"/>
      </c:catAx>
      <c:valAx>
        <c:axId val="379353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379354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6.4872299345419202E-2</c:v>
                </c:pt>
                <c:pt idx="1">
                  <c:v>6.8071797141586607E-2</c:v>
                </c:pt>
                <c:pt idx="2">
                  <c:v>4.7606113312259599E-2</c:v>
                </c:pt>
                <c:pt idx="3">
                  <c:v>8.23754040837464</c:v>
                </c:pt>
                <c:pt idx="4">
                  <c:v>7.4807516827542399E-7</c:v>
                </c:pt>
                <c:pt idx="5">
                  <c:v>67.335834471979496</c:v>
                </c:pt>
                <c:pt idx="6">
                  <c:v>48.857486842834</c:v>
                </c:pt>
                <c:pt idx="7">
                  <c:v>67375.128464617999</c:v>
                </c:pt>
                <c:pt idx="8">
                  <c:v>0.102278711423758</c:v>
                </c:pt>
                <c:pt idx="9">
                  <c:v>2.8103542815834299E-3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1.08438189014661E-3</c:v>
                </c:pt>
                <c:pt idx="1">
                  <c:v>2.2530105599987498E-3</c:v>
                </c:pt>
                <c:pt idx="2">
                  <c:v>5.9350010897327101E-4</c:v>
                </c:pt>
                <c:pt idx="3">
                  <c:v>1.228628463603</c:v>
                </c:pt>
                <c:pt idx="4">
                  <c:v>3.3926399999981203E-11</c:v>
                </c:pt>
                <c:pt idx="5">
                  <c:v>5.2189915262215902E-5</c:v>
                </c:pt>
                <c:pt idx="6">
                  <c:v>1.0640842326676401E-4</c:v>
                </c:pt>
                <c:pt idx="7">
                  <c:v>8.9216205091537201E-2</c:v>
                </c:pt>
                <c:pt idx="8">
                  <c:v>3.2497201381475201E-6</c:v>
                </c:pt>
                <c:pt idx="9">
                  <c:v>-1.2545951251615301E-3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6.5185704913948397E-6</c:v>
                </c:pt>
                <c:pt idx="1">
                  <c:v>1.3064302298729E-2</c:v>
                </c:pt>
                <c:pt idx="2">
                  <c:v>2.23229634996262E-3</c:v>
                </c:pt>
                <c:pt idx="3">
                  <c:v>3.43717142147525</c:v>
                </c:pt>
                <c:pt idx="4">
                  <c:v>4.3732710615178798E-7</c:v>
                </c:pt>
                <c:pt idx="5">
                  <c:v>2.7733995392547599</c:v>
                </c:pt>
                <c:pt idx="6">
                  <c:v>2.44866461361288E-2</c:v>
                </c:pt>
                <c:pt idx="7">
                  <c:v>241.34064994563801</c:v>
                </c:pt>
                <c:pt idx="8">
                  <c:v>2.9959580140030201E-3</c:v>
                </c:pt>
                <c:pt idx="9">
                  <c:v>5.5440978906217602E-4</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5.3385513780108799E-2</c:v>
                </c:pt>
                <c:pt idx="1">
                  <c:v>3.2412168574326002E-2</c:v>
                </c:pt>
                <c:pt idx="2">
                  <c:v>1.4302791958100001E-2</c:v>
                </c:pt>
                <c:pt idx="3">
                  <c:v>7.3220322350118296</c:v>
                </c:pt>
                <c:pt idx="4">
                  <c:v>3.10027829146798E-7</c:v>
                </c:pt>
                <c:pt idx="5">
                  <c:v>6.18407537699228</c:v>
                </c:pt>
                <c:pt idx="6">
                  <c:v>5.1741435897636601</c:v>
                </c:pt>
                <c:pt idx="7">
                  <c:v>7083.5109944423702</c:v>
                </c:pt>
                <c:pt idx="8">
                  <c:v>4.4248271435639301E-2</c:v>
                </c:pt>
                <c:pt idx="9">
                  <c:v>1.28645148161062E-3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5.3146890104253702E-4</c:v>
                </c:pt>
                <c:pt idx="1">
                  <c:v>5.6689497494818498E-4</c:v>
                </c:pt>
                <c:pt idx="2">
                  <c:v>3.96469322041243E-4</c:v>
                </c:pt>
                <c:pt idx="3">
                  <c:v>0.29208511192212699</c:v>
                </c:pt>
                <c:pt idx="4">
                  <c:v>1.10433249393989E-8</c:v>
                </c:pt>
                <c:pt idx="5">
                  <c:v>1.3224123555158001</c:v>
                </c:pt>
                <c:pt idx="6">
                  <c:v>1.0622444856719599</c:v>
                </c:pt>
                <c:pt idx="7">
                  <c:v>496.11694508896301</c:v>
                </c:pt>
                <c:pt idx="8">
                  <c:v>5.8316551665194699E-4</c:v>
                </c:pt>
                <c:pt idx="9">
                  <c:v>7.2309883145724995E-5</c:v>
                </c:pt>
              </c:numCache>
            </c:numRef>
          </c:val>
        </c:ser>
        <c:dLbls>
          <c:showLegendKey val="0"/>
          <c:showVal val="0"/>
          <c:showCatName val="0"/>
          <c:showSerName val="0"/>
          <c:showPercent val="0"/>
          <c:showBubbleSize val="0"/>
        </c:dLbls>
        <c:gapWidth val="150"/>
        <c:overlap val="100"/>
        <c:axId val="489427288"/>
        <c:axId val="489428464"/>
      </c:barChart>
      <c:catAx>
        <c:axId val="48942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89428464"/>
        <c:crosses val="autoZero"/>
        <c:auto val="1"/>
        <c:lblAlgn val="ctr"/>
        <c:lblOffset val="100"/>
        <c:noMultiLvlLbl val="0"/>
      </c:catAx>
      <c:valAx>
        <c:axId val="48942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89427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a:solidFill>
                      <a:schemeClr val="tx1"/>
                    </a:solidFill>
                  </a:defRPr>
                </a:pPr>
                <a:endParaRPr lang="ko-K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'최종 그래프'!$B$4:$B$9</c:f>
              <c:strCache>
                <c:ptCount val="6"/>
                <c:pt idx="0">
                  <c:v>Plastic</c:v>
                </c:pt>
                <c:pt idx="1">
                  <c:v>Glass</c:v>
                </c:pt>
                <c:pt idx="2">
                  <c:v>Metal</c:v>
                </c:pt>
                <c:pt idx="3">
                  <c:v>Paper</c:v>
                </c:pt>
                <c:pt idx="4">
                  <c:v>PCB</c:v>
                </c:pt>
                <c:pt idx="5">
                  <c:v>others</c:v>
                </c:pt>
              </c:strCache>
            </c:strRef>
          </c:cat>
          <c:val>
            <c:numRef>
              <c:f>'최종 그래프'!$C$4:$C$9</c:f>
              <c:numCache>
                <c:formatCode>General</c:formatCode>
                <c:ptCount val="6"/>
                <c:pt idx="0">
                  <c:v>7.9980000000000002</c:v>
                </c:pt>
                <c:pt idx="1">
                  <c:v>2.1320000000000001</c:v>
                </c:pt>
                <c:pt idx="2">
                  <c:v>6.6120000000000001</c:v>
                </c:pt>
                <c:pt idx="3">
                  <c:v>3.89</c:v>
                </c:pt>
                <c:pt idx="4">
                  <c:v>0.29399999999999998</c:v>
                </c:pt>
                <c:pt idx="5">
                  <c:v>0.107</c:v>
                </c:pt>
              </c:numCache>
            </c:numRef>
          </c:val>
          <c:extLst xmlns:c16r2="http://schemas.microsoft.com/office/drawing/2015/06/chart">
            <c:ext xmlns:c16="http://schemas.microsoft.com/office/drawing/2014/chart" uri="{C3380CC4-5D6E-409C-BE32-E72D297353CC}">
              <c16:uniqueId val="{00000000-EFBE-44BC-AF92-C3AD2433B6BE}"/>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6.71978710343136E-2</c:v>
                </c:pt>
                <c:pt idx="1">
                  <c:v>7.2863008276523894E-2</c:v>
                </c:pt>
                <c:pt idx="2">
                  <c:v>4.9820583071263802E-2</c:v>
                </c:pt>
                <c:pt idx="3">
                  <c:v>8.6279607608944797</c:v>
                </c:pt>
                <c:pt idx="4">
                  <c:v>8.2153177042394003E-7</c:v>
                </c:pt>
                <c:pt idx="5">
                  <c:v>69.150822802894396</c:v>
                </c:pt>
                <c:pt idx="6">
                  <c:v>52.5400232008855</c:v>
                </c:pt>
                <c:pt idx="7">
                  <c:v>73959.333323591505</c:v>
                </c:pt>
                <c:pt idx="8">
                  <c:v>0.10430215231444399</c:v>
                </c:pt>
                <c:pt idx="9">
                  <c:v>3.0272714716420199E-3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1.62220032759835E-3</c:v>
                </c:pt>
                <c:pt idx="1">
                  <c:v>3.37043111999813E-3</c:v>
                </c:pt>
                <c:pt idx="2">
                  <c:v>8.8785701785920796E-4</c:v>
                </c:pt>
                <c:pt idx="3">
                  <c:v>1.8379885483738401</c:v>
                </c:pt>
                <c:pt idx="4">
                  <c:v>5.0752799999971902E-11</c:v>
                </c:pt>
                <c:pt idx="5">
                  <c:v>7.8074429686621297E-5</c:v>
                </c:pt>
                <c:pt idx="6">
                  <c:v>1.5918356867729601E-4</c:v>
                </c:pt>
                <c:pt idx="7">
                  <c:v>0.13346456487484001</c:v>
                </c:pt>
                <c:pt idx="8">
                  <c:v>4.8614764969868097E-6</c:v>
                </c:pt>
                <c:pt idx="9">
                  <c:v>-1.8768338364311601E-3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8.6850458412366606E-6</c:v>
                </c:pt>
                <c:pt idx="1">
                  <c:v>1.7404846725681201E-2</c:v>
                </c:pt>
                <c:pt idx="2">
                  <c:v>2.9739680066709598E-3</c:v>
                </c:pt>
                <c:pt idx="3">
                  <c:v>4.5791805072569201</c:v>
                </c:pt>
                <c:pt idx="4">
                  <c:v>5.8263427995166405E-7</c:v>
                </c:pt>
                <c:pt idx="5">
                  <c:v>3.6947870400243201</c:v>
                </c:pt>
                <c:pt idx="6">
                  <c:v>3.2622696646235697E-2</c:v>
                </c:pt>
                <c:pt idx="7">
                  <c:v>321.52488336658803</c:v>
                </c:pt>
                <c:pt idx="8">
                  <c:v>3.9915422860357297E-3</c:v>
                </c:pt>
                <c:pt idx="9">
                  <c:v>7.38609135758586E-4</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7.0293473868753703E-2</c:v>
                </c:pt>
                <c:pt idx="1">
                  <c:v>4.2677568613777597E-2</c:v>
                </c:pt>
                <c:pt idx="2">
                  <c:v>1.88326919334336E-2</c:v>
                </c:pt>
                <c:pt idx="3">
                  <c:v>9.6410251698787697</c:v>
                </c:pt>
                <c:pt idx="4">
                  <c:v>4.0821810263248801E-7</c:v>
                </c:pt>
                <c:pt idx="5">
                  <c:v>8.1426609776914205</c:v>
                </c:pt>
                <c:pt idx="6">
                  <c:v>6.8128692833082196</c:v>
                </c:pt>
                <c:pt idx="7">
                  <c:v>9326.9608145229504</c:v>
                </c:pt>
                <c:pt idx="8">
                  <c:v>5.8262335438976902E-2</c:v>
                </c:pt>
                <c:pt idx="9">
                  <c:v>1.69388917093199E-3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4.7424250731235802E-4</c:v>
                </c:pt>
                <c:pt idx="1">
                  <c:v>3.0700270303100999E-4</c:v>
                </c:pt>
                <c:pt idx="2">
                  <c:v>5.1463716905659595E-4</c:v>
                </c:pt>
                <c:pt idx="3">
                  <c:v>0.35550461736811201</c:v>
                </c:pt>
                <c:pt idx="4">
                  <c:v>1.72263785234786E-8</c:v>
                </c:pt>
                <c:pt idx="5">
                  <c:v>1.0326365701151501</c:v>
                </c:pt>
                <c:pt idx="6">
                  <c:v>0.80539512929259105</c:v>
                </c:pt>
                <c:pt idx="7">
                  <c:v>484.42141006252399</c:v>
                </c:pt>
                <c:pt idx="8">
                  <c:v>4.3599921661244902E-4</c:v>
                </c:pt>
                <c:pt idx="9">
                  <c:v>1.13519583605071E-4</c:v>
                </c:pt>
              </c:numCache>
            </c:numRef>
          </c:val>
        </c:ser>
        <c:dLbls>
          <c:showLegendKey val="0"/>
          <c:showVal val="0"/>
          <c:showCatName val="0"/>
          <c:showSerName val="0"/>
          <c:showPercent val="0"/>
          <c:showBubbleSize val="0"/>
        </c:dLbls>
        <c:gapWidth val="150"/>
        <c:overlap val="100"/>
        <c:axId val="489428856"/>
        <c:axId val="489420624"/>
      </c:barChart>
      <c:catAx>
        <c:axId val="48942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89420624"/>
        <c:crosses val="autoZero"/>
        <c:auto val="1"/>
        <c:lblAlgn val="ctr"/>
        <c:lblOffset val="100"/>
        <c:noMultiLvlLbl val="0"/>
      </c:catAx>
      <c:valAx>
        <c:axId val="48942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89428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0.188972920627377</c:v>
                </c:pt>
                <c:pt idx="1">
                  <c:v>0.179071069444693</c:v>
                </c:pt>
                <c:pt idx="2">
                  <c:v>0.122227705383229</c:v>
                </c:pt>
                <c:pt idx="3">
                  <c:v>30.564548378704298</c:v>
                </c:pt>
                <c:pt idx="4">
                  <c:v>1.9310268938360701E-6</c:v>
                </c:pt>
                <c:pt idx="5">
                  <c:v>155.80755473459999</c:v>
                </c:pt>
                <c:pt idx="6">
                  <c:v>108.25208388432</c:v>
                </c:pt>
                <c:pt idx="7">
                  <c:v>154017.12698510301</c:v>
                </c:pt>
                <c:pt idx="8">
                  <c:v>0.25651030721273299</c:v>
                </c:pt>
                <c:pt idx="9">
                  <c:v>8.0070002244511298E-3</c:v>
                </c:pt>
              </c:numCache>
            </c:numRef>
          </c:val>
        </c:ser>
        <c:ser>
          <c:idx val="1"/>
          <c:order val="1"/>
          <c:tx>
            <c:strRef>
              <c:f>Sheet1!$C$1</c:f>
              <c:strCache>
                <c:ptCount val="1"/>
                <c:pt idx="0">
                  <c:v>Manufacturing</c:v>
                </c:pt>
              </c:strCache>
            </c:strRef>
          </c:tx>
          <c:spPr>
            <a:solidFill>
              <a:schemeClr val="accent2"/>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1.96762842970151E-3</c:v>
                </c:pt>
                <c:pt idx="1">
                  <c:v>4.0881239999977304E-3</c:v>
                </c:pt>
                <c:pt idx="2">
                  <c:v>1.0769155203144E-3</c:v>
                </c:pt>
                <c:pt idx="3">
                  <c:v>2.2293661637957598</c:v>
                </c:pt>
                <c:pt idx="4">
                  <c:v>6.1559999999965897E-11</c:v>
                </c:pt>
                <c:pt idx="5">
                  <c:v>9.4699443016117507E-5</c:v>
                </c:pt>
                <c:pt idx="6">
                  <c:v>1.9307980028243499E-4</c:v>
                </c:pt>
                <c:pt idx="7">
                  <c:v>0.161884243109644</c:v>
                </c:pt>
                <c:pt idx="8">
                  <c:v>5.8966696055096101E-6</c:v>
                </c:pt>
                <c:pt idx="9">
                  <c:v>-2.2764830900108401E-3</c:v>
                </c:pt>
              </c:numCache>
            </c:numRef>
          </c:val>
        </c:ser>
        <c:ser>
          <c:idx val="2"/>
          <c:order val="2"/>
          <c:tx>
            <c:strRef>
              <c:f>Sheet1!$D$1</c:f>
              <c:strCache>
                <c:ptCount val="1"/>
                <c:pt idx="0">
                  <c:v>Distribution</c:v>
                </c:pt>
              </c:strCache>
            </c:strRef>
          </c:tx>
          <c:spPr>
            <a:solidFill>
              <a:schemeClr val="accent3"/>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2.64686873989091E-5</c:v>
                </c:pt>
                <c:pt idx="1">
                  <c:v>5.3046613850318898E-2</c:v>
                </c:pt>
                <c:pt idx="2">
                  <c:v>9.0640732307530995E-3</c:v>
                </c:pt>
                <c:pt idx="3">
                  <c:v>13.956395246326201</c:v>
                </c:pt>
                <c:pt idx="4">
                  <c:v>1.7757392732495E-6</c:v>
                </c:pt>
                <c:pt idx="5">
                  <c:v>11.261135933781601</c:v>
                </c:pt>
                <c:pt idx="6">
                  <c:v>9.9426540729259202E-2</c:v>
                </c:pt>
                <c:pt idx="7">
                  <c:v>979.9455665987</c:v>
                </c:pt>
                <c:pt idx="8">
                  <c:v>1.2165003033119501E-2</c:v>
                </c:pt>
                <c:pt idx="9">
                  <c:v>2.25113887579742E-3</c:v>
                </c:pt>
              </c:numCache>
            </c:numRef>
          </c:val>
        </c:ser>
        <c:ser>
          <c:idx val="3"/>
          <c:order val="3"/>
          <c:tx>
            <c:strRef>
              <c:f>Sheet1!$E$1</c:f>
              <c:strCache>
                <c:ptCount val="1"/>
                <c:pt idx="0">
                  <c:v>Use</c:v>
                </c:pt>
              </c:strCache>
            </c:strRef>
          </c:tx>
          <c:spPr>
            <a:solidFill>
              <a:schemeClr val="accent4"/>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0.106747505310592</c:v>
                </c:pt>
                <c:pt idx="1">
                  <c:v>6.4810056117693304E-2</c:v>
                </c:pt>
                <c:pt idx="2">
                  <c:v>2.85992820229155E-2</c:v>
                </c:pt>
                <c:pt idx="3">
                  <c:v>14.640838334731599</c:v>
                </c:pt>
                <c:pt idx="4">
                  <c:v>6.1991905921895504E-7</c:v>
                </c:pt>
                <c:pt idx="5">
                  <c:v>12.365425982009</c:v>
                </c:pt>
                <c:pt idx="6">
                  <c:v>10.346007421302399</c:v>
                </c:pt>
                <c:pt idx="7">
                  <c:v>14163.9009457761</c:v>
                </c:pt>
                <c:pt idx="8">
                  <c:v>8.8477046877536894E-2</c:v>
                </c:pt>
                <c:pt idx="9">
                  <c:v>2.5723361430212599E-3</c:v>
                </c:pt>
              </c:numCache>
            </c:numRef>
          </c:val>
        </c:ser>
        <c:ser>
          <c:idx val="4"/>
          <c:order val="4"/>
          <c:tx>
            <c:strRef>
              <c:f>Sheet1!$F$1</c:f>
              <c:strCache>
                <c:ptCount val="1"/>
                <c:pt idx="0">
                  <c:v>Disposal</c:v>
                </c:pt>
              </c:strCache>
            </c:strRef>
          </c:tx>
          <c:spPr>
            <a:solidFill>
              <a:schemeClr val="accent5"/>
            </a:solidFill>
            <a:ln>
              <a:noFill/>
            </a:ln>
            <a:effectLst/>
          </c:spPr>
          <c:invertIfNegative val="0"/>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1.18919056874329E-3</c:v>
                </c:pt>
                <c:pt idx="1">
                  <c:v>1.10337307063531E-3</c:v>
                </c:pt>
                <c:pt idx="2">
                  <c:v>1.67083344523437E-3</c:v>
                </c:pt>
                <c:pt idx="3">
                  <c:v>1.3940055752768099</c:v>
                </c:pt>
                <c:pt idx="4">
                  <c:v>4.2260052745897299E-8</c:v>
                </c:pt>
                <c:pt idx="5">
                  <c:v>6.71363585165426</c:v>
                </c:pt>
                <c:pt idx="6">
                  <c:v>3.3579582748180599</c:v>
                </c:pt>
                <c:pt idx="7">
                  <c:v>1840.21365582416</c:v>
                </c:pt>
                <c:pt idx="8">
                  <c:v>1.3947992212219799E-3</c:v>
                </c:pt>
                <c:pt idx="9">
                  <c:v>2.8550520707136502E-4</c:v>
                </c:pt>
              </c:numCache>
            </c:numRef>
          </c:val>
        </c:ser>
        <c:dLbls>
          <c:showLegendKey val="0"/>
          <c:showVal val="0"/>
          <c:showCatName val="0"/>
          <c:showSerName val="0"/>
          <c:showPercent val="0"/>
          <c:showBubbleSize val="0"/>
        </c:dLbls>
        <c:gapWidth val="150"/>
        <c:overlap val="100"/>
        <c:axId val="489430816"/>
        <c:axId val="489425720"/>
      </c:barChart>
      <c:catAx>
        <c:axId val="4894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89425720"/>
        <c:crosses val="autoZero"/>
        <c:auto val="1"/>
        <c:lblAlgn val="ctr"/>
        <c:lblOffset val="100"/>
        <c:noMultiLvlLbl val="0"/>
      </c:catAx>
      <c:valAx>
        <c:axId val="489425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89430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5949603183734"/>
          <c:y val="0.12330727642076481"/>
          <c:w val="0.3504389179857722"/>
          <c:h val="0.80866516033075553"/>
        </c:manualLayout>
      </c:layout>
      <c:pieChart>
        <c:varyColors val="1"/>
        <c:ser>
          <c:idx val="0"/>
          <c:order val="0"/>
          <c:tx>
            <c:strRef>
              <c:f>Sheet1!$B$1</c:f>
              <c:strCache>
                <c:ptCount val="1"/>
                <c:pt idx="0">
                  <c:v>Result</c:v>
                </c:pt>
              </c:strCache>
            </c:strRef>
          </c:tx>
          <c:spPr>
            <a:ln>
              <a:noFill/>
            </a:ln>
          </c:spPr>
          <c:dPt>
            <c:idx val="0"/>
            <c:bubble3D val="0"/>
            <c:explosion val="1"/>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60000"/>
                </a:schemeClr>
              </a:solidFill>
              <a:ln w="19050">
                <a:noFill/>
              </a:ln>
              <a:effectLst/>
            </c:spPr>
          </c:dPt>
          <c:dPt>
            <c:idx val="7"/>
            <c:bubble3D val="0"/>
            <c:spPr>
              <a:solidFill>
                <a:schemeClr val="accent2">
                  <a:lumMod val="60000"/>
                </a:schemeClr>
              </a:solidFill>
              <a:ln w="19050">
                <a:noFill/>
              </a:ln>
              <a:effectLst/>
            </c:spPr>
          </c:dPt>
          <c:dLbls>
            <c:dLbl>
              <c:idx val="0"/>
              <c:layout>
                <c:manualLayout>
                  <c:x val="-0.14231758656034599"/>
                  <c:y val="-1.07569098553282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784804372241082"/>
                  <c:y val="-0.133869183823327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950550849711572E-2"/>
                  <c:y val="0.1161822872481889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806266064013479E-2"/>
                  <c:y val="9.75147198559071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ko-K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Assy SMD</c:v>
                </c:pt>
                <c:pt idx="1">
                  <c:v>Assy OLED</c:v>
                </c:pt>
                <c:pt idx="2">
                  <c:v>Battery</c:v>
                </c:pt>
                <c:pt idx="3">
                  <c:v>Assy Front Case</c:v>
                </c:pt>
                <c:pt idx="4">
                  <c:v>Data Link Cable</c:v>
                </c:pt>
                <c:pt idx="5">
                  <c:v>Assy Back Cover</c:v>
                </c:pt>
                <c:pt idx="6">
                  <c:v>Unit Box</c:v>
                </c:pt>
                <c:pt idx="7">
                  <c:v>Others</c:v>
                </c:pt>
              </c:strCache>
            </c:strRef>
          </c:cat>
          <c:val>
            <c:numRef>
              <c:f>Sheet1!$B$2:$B$9</c:f>
              <c:numCache>
                <c:formatCode>0.0%</c:formatCode>
                <c:ptCount val="8"/>
                <c:pt idx="0">
                  <c:v>0.53951624010996868</c:v>
                </c:pt>
                <c:pt idx="1">
                  <c:v>0.30383626921099716</c:v>
                </c:pt>
                <c:pt idx="2">
                  <c:v>5.1043432781387309E-2</c:v>
                </c:pt>
                <c:pt idx="3">
                  <c:v>3.4073573959088922E-2</c:v>
                </c:pt>
                <c:pt idx="4">
                  <c:v>2.1094370943092227E-2</c:v>
                </c:pt>
                <c:pt idx="5">
                  <c:v>1.214479840620165E-2</c:v>
                </c:pt>
                <c:pt idx="6">
                  <c:v>1.0821589003415665E-2</c:v>
                </c:pt>
                <c:pt idx="7">
                  <c:v>2.7E-2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888717531028324"/>
          <c:y val="6.1072330675409278E-2"/>
          <c:w val="0.25673938770667476"/>
          <c:h val="0.87785490337584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7769998736701E-2"/>
          <c:y val="5.2667157856548026E-2"/>
          <c:w val="0.81844686954209467"/>
          <c:h val="0.82153107277213766"/>
        </c:manualLayout>
      </c:layout>
      <c:barChart>
        <c:barDir val="col"/>
        <c:grouping val="percentStacked"/>
        <c:varyColors val="0"/>
        <c:ser>
          <c:idx val="0"/>
          <c:order val="0"/>
          <c:tx>
            <c:strRef>
              <c:f>Sheet1!$B$1</c:f>
              <c:strCache>
                <c:ptCount val="1"/>
                <c:pt idx="0">
                  <c:v>Pre-Manufacturing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Sheet1!$B$2:$B$11</c:f>
              <c:numCache>
                <c:formatCode>0.00E+00</c:formatCode>
                <c:ptCount val="10"/>
                <c:pt idx="0">
                  <c:v>5.17643614630965E-2</c:v>
                </c:pt>
                <c:pt idx="1">
                  <c:v>5.5266158268373403E-2</c:v>
                </c:pt>
                <c:pt idx="2">
                  <c:v>3.5841677462625399E-2</c:v>
                </c:pt>
                <c:pt idx="3">
                  <c:v>6.79237522537671</c:v>
                </c:pt>
                <c:pt idx="4">
                  <c:v>6.7804562974610605E-7</c:v>
                </c:pt>
                <c:pt idx="5">
                  <c:v>49.830854560888703</c:v>
                </c:pt>
                <c:pt idx="6">
                  <c:v>36.716126797337999</c:v>
                </c:pt>
                <c:pt idx="7">
                  <c:v>53566.084136983402</c:v>
                </c:pt>
                <c:pt idx="8">
                  <c:v>8.2510393725584205E-2</c:v>
                </c:pt>
                <c:pt idx="9">
                  <c:v>2.3737667850820899E-3</c:v>
                </c:pt>
              </c:numCache>
            </c:numRef>
          </c:val>
        </c:ser>
        <c:ser>
          <c:idx val="1"/>
          <c:order val="1"/>
          <c:tx>
            <c:strRef>
              <c:f>Sheet1!$C$1</c:f>
              <c:strCache>
                <c:ptCount val="1"/>
                <c:pt idx="0">
                  <c:v>Manufacturing</c:v>
                </c:pt>
              </c:strCache>
            </c:strRef>
          </c:tx>
          <c:spPr>
            <a:solidFill>
              <a:schemeClr val="accent2"/>
            </a:solidFill>
            <a:ln>
              <a:noFill/>
            </a:ln>
            <a:effectLst/>
          </c:spPr>
          <c:invertIfNegative val="0"/>
          <c:dLbls>
            <c:dLbl>
              <c:idx val="0"/>
              <c:layout>
                <c:manualLayout>
                  <c:x val="4.1512104236990893E-2"/>
                  <c:y val="4.06303397304256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634053000152834E-2"/>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512104236990914E-2"/>
                  <c:y val="-7.448809567960950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634053000152834E-2"/>
                  <c:y val="2.84412378112979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3756001763314664E-2"/>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999899289638421E-2"/>
                  <c:y val="2.84412378112979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2634053000152834E-2"/>
                  <c:y val="3.2504271784340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682923144742875E-3"/>
                  <c:y val="6.0947429139247854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extLst>
                <c:ext xmlns:c15="http://schemas.microsoft.com/office/drawing/2012/chart" uri="{CE6537A1-D6FC-4f65-9D91-7224C49458BB}">
                  <c15:layout>
                    <c:manualLayout>
                      <c:w val="6.1892259348615981E-2"/>
                      <c:h val="6.135181299294279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accent2"/>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Sheet1!$C$2:$C$11</c:f>
              <c:numCache>
                <c:formatCode>0.00E+00</c:formatCode>
                <c:ptCount val="10"/>
                <c:pt idx="0">
                  <c:v>1.62220032759835E-3</c:v>
                </c:pt>
                <c:pt idx="1">
                  <c:v>3.37043111999813E-3</c:v>
                </c:pt>
                <c:pt idx="2">
                  <c:v>8.8785701785920796E-4</c:v>
                </c:pt>
                <c:pt idx="3">
                  <c:v>1.8379885483738401</c:v>
                </c:pt>
                <c:pt idx="4">
                  <c:v>5.0752799999971902E-11</c:v>
                </c:pt>
                <c:pt idx="5">
                  <c:v>7.8074429686621297E-5</c:v>
                </c:pt>
                <c:pt idx="6">
                  <c:v>1.5918356867729601E-4</c:v>
                </c:pt>
                <c:pt idx="7">
                  <c:v>0.13346456487484001</c:v>
                </c:pt>
                <c:pt idx="8">
                  <c:v>4.8614764969868097E-6</c:v>
                </c:pt>
                <c:pt idx="9">
                  <c:v>-1.8768338364311601E-3</c:v>
                </c:pt>
              </c:numCache>
            </c:numRef>
          </c:val>
        </c:ser>
        <c:ser>
          <c:idx val="2"/>
          <c:order val="2"/>
          <c:tx>
            <c:strRef>
              <c:f>Sheet1!$D$1</c:f>
              <c:strCache>
                <c:ptCount val="1"/>
                <c:pt idx="0">
                  <c:v>Distribution</c:v>
                </c:pt>
              </c:strCache>
            </c:strRef>
          </c:tx>
          <c:spPr>
            <a:solidFill>
              <a:schemeClr val="accent3"/>
            </a:solidFill>
            <a:ln>
              <a:noFill/>
            </a:ln>
            <a:effectLst/>
          </c:spPr>
          <c:invertIfNegative val="0"/>
          <c:dLbls>
            <c:dLbl>
              <c:idx val="7"/>
              <c:layout>
                <c:manualLayout>
                  <c:x val="4.5999899289638581E-2"/>
                  <c:y val="-3.65673057573831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Sheet1!$D$2:$D$11</c:f>
              <c:numCache>
                <c:formatCode>0.00E+00</c:formatCode>
                <c:ptCount val="10"/>
                <c:pt idx="0">
                  <c:v>6.0816625815818501E-6</c:v>
                </c:pt>
                <c:pt idx="1">
                  <c:v>1.21877522536328E-2</c:v>
                </c:pt>
                <c:pt idx="2">
                  <c:v>2.0825223252424201E-3</c:v>
                </c:pt>
                <c:pt idx="3">
                  <c:v>3.2065716345612501</c:v>
                </c:pt>
                <c:pt idx="4">
                  <c:v>4.07989456026802E-7</c:v>
                </c:pt>
                <c:pt idx="5">
                  <c:v>2.58728014435557</c:v>
                </c:pt>
                <c:pt idx="6">
                  <c:v>2.2844027875389999E-2</c:v>
                </c:pt>
                <c:pt idx="7">
                  <c:v>225.14794617759901</c:v>
                </c:pt>
                <c:pt idx="8">
                  <c:v>2.7950672524561099E-3</c:v>
                </c:pt>
                <c:pt idx="9">
                  <c:v>5.1721142188971897E-4</c:v>
                </c:pt>
              </c:numCache>
            </c:numRef>
          </c:val>
        </c:ser>
        <c:ser>
          <c:idx val="3"/>
          <c:order val="3"/>
          <c:tx>
            <c:strRef>
              <c:f>Sheet1!$E$1</c:f>
              <c:strCache>
                <c:ptCount val="1"/>
                <c:pt idx="0">
                  <c:v>Use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Sheet1!$E$2:$E$11</c:f>
              <c:numCache>
                <c:formatCode>0.00E+00</c:formatCode>
                <c:ptCount val="10"/>
                <c:pt idx="0">
                  <c:v>7.8470813801662903E-2</c:v>
                </c:pt>
                <c:pt idx="1">
                  <c:v>4.76423109883869E-2</c:v>
                </c:pt>
                <c:pt idx="2">
                  <c:v>2.10235258399433E-2</c:v>
                </c:pt>
                <c:pt idx="3">
                  <c:v>10.7625793709474</c:v>
                </c:pt>
                <c:pt idx="4">
                  <c:v>4.5570669641009098E-7</c:v>
                </c:pt>
                <c:pt idx="5">
                  <c:v>9.0899083349198193</c:v>
                </c:pt>
                <c:pt idx="6">
                  <c:v>7.6054200769622602</c:v>
                </c:pt>
                <c:pt idx="7">
                  <c:v>10411.9794598642</c:v>
                </c:pt>
                <c:pt idx="8">
                  <c:v>6.5040075941731598E-2</c:v>
                </c:pt>
                <c:pt idx="9">
                  <c:v>1.89094171242552E-3</c:v>
                </c:pt>
              </c:numCache>
            </c:numRef>
          </c:val>
        </c:ser>
        <c:ser>
          <c:idx val="4"/>
          <c:order val="4"/>
          <c:tx>
            <c:strRef>
              <c:f>Sheet1!$F$1</c:f>
              <c:strCache>
                <c:ptCount val="1"/>
                <c:pt idx="0">
                  <c:v>Disposal</c:v>
                </c:pt>
              </c:strCache>
            </c:strRef>
          </c:tx>
          <c:spPr>
            <a:solidFill>
              <a:schemeClr val="accent5"/>
            </a:solidFill>
            <a:ln>
              <a:noFill/>
            </a:ln>
            <a:effectLst/>
          </c:spPr>
          <c:invertIfNegative val="0"/>
          <c:dLbls>
            <c:dLbl>
              <c:idx val="0"/>
              <c:layout>
                <c:manualLayout>
                  <c:x val="-1.0284411522584724E-17"/>
                  <c:y val="-2.0315169865212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568823045169449E-17"/>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219487631619167E-3"/>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137646090338898E-17"/>
                  <c:y val="-2.0315169865212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219487631619167E-3"/>
                  <c:y val="-2.43782038382554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219487631619167E-3"/>
                  <c:y val="-2.43782038382554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0315169865212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219487631619167E-3"/>
                  <c:y val="-1.625213589217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62521358921702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Abiotic depletion</c:v>
                </c:pt>
                <c:pt idx="1">
                  <c:v>Acidification</c:v>
                </c:pt>
                <c:pt idx="2">
                  <c:v>Eutrophication</c:v>
                </c:pt>
                <c:pt idx="3">
                  <c:v>Global warming (GWP100)</c:v>
                </c:pt>
                <c:pt idx="4">
                  <c:v>Ozone layer depletion (ODP)</c:v>
                </c:pt>
                <c:pt idx="5">
                  <c:v>Human toxicity</c:v>
                </c:pt>
                <c:pt idx="6">
                  <c:v>Fresh water aquatic ecotox.</c:v>
                </c:pt>
                <c:pt idx="7">
                  <c:v>Marine aquatic ecotoxicity</c:v>
                </c:pt>
                <c:pt idx="8">
                  <c:v>Terrestrial ecotoxicity</c:v>
                </c:pt>
                <c:pt idx="9">
                  <c:v>Photochemical oxidation</c:v>
                </c:pt>
              </c:strCache>
            </c:strRef>
          </c:cat>
          <c:val>
            <c:numRef>
              <c:f>Sheet1!$F$2:$F$11</c:f>
              <c:numCache>
                <c:formatCode>0.00E+00</c:formatCode>
                <c:ptCount val="10"/>
                <c:pt idx="0">
                  <c:v>3.9235829720548102E-4</c:v>
                </c:pt>
                <c:pt idx="1">
                  <c:v>3.47325273400905E-4</c:v>
                </c:pt>
                <c:pt idx="2">
                  <c:v>3.7169213006165602E-4</c:v>
                </c:pt>
                <c:pt idx="3">
                  <c:v>0.27173393973070797</c:v>
                </c:pt>
                <c:pt idx="4">
                  <c:v>1.4112894706640201E-8</c:v>
                </c:pt>
                <c:pt idx="5">
                  <c:v>0.77800456018632902</c:v>
                </c:pt>
                <c:pt idx="6">
                  <c:v>0.58835706986290504</c:v>
                </c:pt>
                <c:pt idx="7">
                  <c:v>336.44754283794299</c:v>
                </c:pt>
                <c:pt idx="8">
                  <c:v>3.3185640131462601E-4</c:v>
                </c:pt>
                <c:pt idx="9">
                  <c:v>9.1871883229293605E-5</c:v>
                </c:pt>
              </c:numCache>
            </c:numRef>
          </c:val>
        </c:ser>
        <c:dLbls>
          <c:showLegendKey val="0"/>
          <c:showVal val="0"/>
          <c:showCatName val="0"/>
          <c:showSerName val="0"/>
          <c:showPercent val="0"/>
          <c:showBubbleSize val="0"/>
        </c:dLbls>
        <c:gapWidth val="150"/>
        <c:overlap val="100"/>
        <c:axId val="449942248"/>
        <c:axId val="449942640"/>
      </c:barChart>
      <c:catAx>
        <c:axId val="44994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449942640"/>
        <c:crosses val="autoZero"/>
        <c:auto val="1"/>
        <c:lblAlgn val="ctr"/>
        <c:lblOffset val="100"/>
        <c:noMultiLvlLbl val="0"/>
      </c:catAx>
      <c:valAx>
        <c:axId val="44994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4499422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Pre-manufacturing(Product)</c:v>
          </c:tx>
          <c:spPr>
            <a:solidFill>
              <a:schemeClr val="accent1"/>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results'!$C$85:$L$85</c:f>
              <c:numCache>
                <c:formatCode>0.00E+00</c:formatCode>
                <c:ptCount val="10"/>
                <c:pt idx="0">
                  <c:v>267.58692927663589</c:v>
                </c:pt>
                <c:pt idx="1">
                  <c:v>1.2654385054428794</c:v>
                </c:pt>
                <c:pt idx="2">
                  <c:v>1.8740004169188123</c:v>
                </c:pt>
                <c:pt idx="3">
                  <c:v>0.35180766830154142</c:v>
                </c:pt>
                <c:pt idx="4">
                  <c:v>8.5685688159256118E-2</c:v>
                </c:pt>
                <c:pt idx="5">
                  <c:v>9.6171481984415552E-6</c:v>
                </c:pt>
                <c:pt idx="6">
                  <c:v>90.417792941065912</c:v>
                </c:pt>
                <c:pt idx="7">
                  <c:v>102215.48272151746</c:v>
                </c:pt>
                <c:pt idx="8">
                  <c:v>1.3108660810129882</c:v>
                </c:pt>
                <c:pt idx="9">
                  <c:v>553.20578470466285</c:v>
                </c:pt>
              </c:numCache>
            </c:numRef>
          </c:val>
          <c:extLst xmlns:c16r2="http://schemas.microsoft.com/office/drawing/2015/06/chart">
            <c:ext xmlns:c16="http://schemas.microsoft.com/office/drawing/2014/chart" uri="{C3380CC4-5D6E-409C-BE32-E72D297353CC}">
              <c16:uniqueId val="{00000000-7AEB-4893-9A6C-080B386F117F}"/>
            </c:ext>
          </c:extLst>
        </c:ser>
        <c:ser>
          <c:idx val="1"/>
          <c:order val="1"/>
          <c:tx>
            <c:v>Pre-manufacturing(1st package)</c:v>
          </c:tx>
          <c:spPr>
            <a:solidFill>
              <a:schemeClr val="accent2"/>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results'!$C$86:$L$86</c:f>
              <c:numCache>
                <c:formatCode>0.00E+00</c:formatCode>
                <c:ptCount val="10"/>
                <c:pt idx="0">
                  <c:v>4.8298376857999994</c:v>
                </c:pt>
                <c:pt idx="1">
                  <c:v>5.6686847993999999E-2</c:v>
                </c:pt>
                <c:pt idx="2">
                  <c:v>2.0866329882E-2</c:v>
                </c:pt>
                <c:pt idx="3">
                  <c:v>5.6468597890000005E-3</c:v>
                </c:pt>
                <c:pt idx="4">
                  <c:v>1.2508870272999999E-3</c:v>
                </c:pt>
                <c:pt idx="5">
                  <c:v>4.4896391330000004E-7</c:v>
                </c:pt>
                <c:pt idx="6">
                  <c:v>0.59480227145999998</c:v>
                </c:pt>
                <c:pt idx="7">
                  <c:v>499.40234043600003</c:v>
                </c:pt>
                <c:pt idx="8">
                  <c:v>3.2234989260100003E-2</c:v>
                </c:pt>
                <c:pt idx="9">
                  <c:v>1.0194434238800001</c:v>
                </c:pt>
              </c:numCache>
            </c:numRef>
          </c:val>
          <c:extLst xmlns:c16r2="http://schemas.microsoft.com/office/drawing/2015/06/chart">
            <c:ext xmlns:c16="http://schemas.microsoft.com/office/drawing/2014/chart" uri="{C3380CC4-5D6E-409C-BE32-E72D297353CC}">
              <c16:uniqueId val="{00000001-7AEB-4893-9A6C-080B386F117F}"/>
            </c:ext>
          </c:extLst>
        </c:ser>
        <c:ser>
          <c:idx val="2"/>
          <c:order val="2"/>
          <c:tx>
            <c:v>Pre-manufacturing(2nd package)</c:v>
          </c:tx>
          <c:spPr>
            <a:solidFill>
              <a:schemeClr val="accent3"/>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results'!$C$87:$L$87</c:f>
              <c:numCache>
                <c:formatCode>0.00E+00</c:formatCode>
                <c:ptCount val="10"/>
                <c:pt idx="0">
                  <c:v>4.3554806400000007E-2</c:v>
                </c:pt>
                <c:pt idx="1">
                  <c:v>6.9515529300000006E-4</c:v>
                </c:pt>
                <c:pt idx="2">
                  <c:v>1.667218644E-4</c:v>
                </c:pt>
                <c:pt idx="3">
                  <c:v>1.3101681810000001E-5</c:v>
                </c:pt>
                <c:pt idx="4">
                  <c:v>8.7274849200000011E-6</c:v>
                </c:pt>
                <c:pt idx="5">
                  <c:v>3.3772491900000002E-12</c:v>
                </c:pt>
                <c:pt idx="6">
                  <c:v>6.1734955800000005E-4</c:v>
                </c:pt>
                <c:pt idx="7">
                  <c:v>0.52679663399999999</c:v>
                </c:pt>
                <c:pt idx="8">
                  <c:v>3.3635074199999999E-6</c:v>
                </c:pt>
                <c:pt idx="9">
                  <c:v>2.1090892200000002E-3</c:v>
                </c:pt>
              </c:numCache>
            </c:numRef>
          </c:val>
          <c:extLst xmlns:c16r2="http://schemas.microsoft.com/office/drawing/2015/06/chart">
            <c:ext xmlns:c16="http://schemas.microsoft.com/office/drawing/2014/chart" uri="{C3380CC4-5D6E-409C-BE32-E72D297353CC}">
              <c16:uniqueId val="{00000002-7AEB-4893-9A6C-080B386F117F}"/>
            </c:ext>
          </c:extLst>
        </c:ser>
        <c:ser>
          <c:idx val="3"/>
          <c:order val="3"/>
          <c:tx>
            <c:v>Manufacturing</c:v>
          </c:tx>
          <c:spPr>
            <a:solidFill>
              <a:schemeClr val="accent4">
                <a:lumMod val="50000"/>
              </a:schemeClr>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results'!$C$88:$L$88</c:f>
              <c:numCache>
                <c:formatCode>0.00E+00</c:formatCode>
                <c:ptCount val="10"/>
                <c:pt idx="0">
                  <c:v>3.1387843581641564</c:v>
                </c:pt>
                <c:pt idx="1">
                  <c:v>2.1761168317349453E-2</c:v>
                </c:pt>
                <c:pt idx="2">
                  <c:v>2.4126702178549946E-2</c:v>
                </c:pt>
                <c:pt idx="3">
                  <c:v>9.7022203547635511E-4</c:v>
                </c:pt>
                <c:pt idx="4">
                  <c:v>9.3650989726102663E-4</c:v>
                </c:pt>
                <c:pt idx="5">
                  <c:v>8.2887219038051122E-8</c:v>
                </c:pt>
                <c:pt idx="6">
                  <c:v>0.2347301814929183</c:v>
                </c:pt>
                <c:pt idx="7">
                  <c:v>589.77278064236941</c:v>
                </c:pt>
                <c:pt idx="8">
                  <c:v>5.7748628462687222E-3</c:v>
                </c:pt>
                <c:pt idx="9">
                  <c:v>0.7558549206930516</c:v>
                </c:pt>
              </c:numCache>
            </c:numRef>
          </c:val>
          <c:extLst xmlns:c16r2="http://schemas.microsoft.com/office/drawing/2015/06/chart">
            <c:ext xmlns:c16="http://schemas.microsoft.com/office/drawing/2014/chart" uri="{C3380CC4-5D6E-409C-BE32-E72D297353CC}">
              <c16:uniqueId val="{00000003-7AEB-4893-9A6C-080B386F117F}"/>
            </c:ext>
          </c:extLst>
        </c:ser>
        <c:ser>
          <c:idx val="4"/>
          <c:order val="4"/>
          <c:tx>
            <c:v>Distribution</c:v>
          </c:tx>
          <c:spPr>
            <a:solidFill>
              <a:schemeClr val="accent5"/>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results'!$C$89:$L$89</c:f>
              <c:numCache>
                <c:formatCode>0.00E+00</c:formatCode>
                <c:ptCount val="10"/>
                <c:pt idx="0">
                  <c:v>5.0941893062752843</c:v>
                </c:pt>
                <c:pt idx="1">
                  <c:v>3.2155215292219402E-2</c:v>
                </c:pt>
                <c:pt idx="2">
                  <c:v>1.7753066405864798E-2</c:v>
                </c:pt>
                <c:pt idx="3">
                  <c:v>2.831867011019922E-3</c:v>
                </c:pt>
                <c:pt idx="4">
                  <c:v>5.33328413404079E-4</c:v>
                </c:pt>
                <c:pt idx="5">
                  <c:v>7.6389794899192108E-7</c:v>
                </c:pt>
                <c:pt idx="6">
                  <c:v>3.947374689446477E-2</c:v>
                </c:pt>
                <c:pt idx="7">
                  <c:v>108.87109813617577</c:v>
                </c:pt>
                <c:pt idx="8">
                  <c:v>2.9435870308239403E-3</c:v>
                </c:pt>
                <c:pt idx="9">
                  <c:v>0.41291706612720713</c:v>
                </c:pt>
              </c:numCache>
            </c:numRef>
          </c:val>
          <c:extLst xmlns:c16r2="http://schemas.microsoft.com/office/drawing/2015/06/chart">
            <c:ext xmlns:c16="http://schemas.microsoft.com/office/drawing/2014/chart" uri="{C3380CC4-5D6E-409C-BE32-E72D297353CC}">
              <c16:uniqueId val="{00000004-7AEB-4893-9A6C-080B386F117F}"/>
            </c:ext>
          </c:extLst>
        </c:ser>
        <c:ser>
          <c:idx val="5"/>
          <c:order val="5"/>
          <c:tx>
            <c:v>Use</c:v>
          </c:tx>
          <c:spPr>
            <a:solidFill>
              <a:srgbClr val="FFC000"/>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results'!$C$90:$L$90</c:f>
              <c:numCache>
                <c:formatCode>0.00E+00</c:formatCode>
                <c:ptCount val="10"/>
                <c:pt idx="0">
                  <c:v>651.24388423080427</c:v>
                </c:pt>
                <c:pt idx="1">
                  <c:v>4.6896132742934435</c:v>
                </c:pt>
                <c:pt idx="2">
                  <c:v>4.3600462780124012</c:v>
                </c:pt>
                <c:pt idx="3">
                  <c:v>0.18634957579211509</c:v>
                </c:pt>
                <c:pt idx="4">
                  <c:v>0.16995644409147137</c:v>
                </c:pt>
                <c:pt idx="5">
                  <c:v>1.7538308119083274E-5</c:v>
                </c:pt>
                <c:pt idx="6">
                  <c:v>41.868259240215544</c:v>
                </c:pt>
                <c:pt idx="7">
                  <c:v>106744.88734771618</c:v>
                </c:pt>
                <c:pt idx="8">
                  <c:v>0.88776610476593953</c:v>
                </c:pt>
                <c:pt idx="9">
                  <c:v>146.24394386583282</c:v>
                </c:pt>
              </c:numCache>
            </c:numRef>
          </c:val>
          <c:extLst xmlns:c16r2="http://schemas.microsoft.com/office/drawing/2015/06/chart">
            <c:ext xmlns:c16="http://schemas.microsoft.com/office/drawing/2014/chart" uri="{C3380CC4-5D6E-409C-BE32-E72D297353CC}">
              <c16:uniqueId val="{00000005-7AEB-4893-9A6C-080B386F117F}"/>
            </c:ext>
          </c:extLst>
        </c:ser>
        <c:ser>
          <c:idx val="6"/>
          <c:order val="6"/>
          <c:tx>
            <c:v>Disposal</c:v>
          </c:tx>
          <c:spPr>
            <a:solidFill>
              <a:schemeClr val="accent1">
                <a:lumMod val="60000"/>
              </a:schemeClr>
            </a:solidFill>
            <a:ln>
              <a:noFill/>
            </a:ln>
            <a:effectLst/>
          </c:spPr>
          <c:invertIfNegative val="0"/>
          <c:cat>
            <c:strRef>
              <c:f>'LCA results'!$C$84:$L$84</c:f>
              <c:strCache>
                <c:ptCount val="10"/>
                <c:pt idx="0">
                  <c:v>Global warming (GWP100)</c:v>
                </c:pt>
                <c:pt idx="1">
                  <c:v>Abiotic depletion</c:v>
                </c:pt>
                <c:pt idx="2">
                  <c:v>Acidification</c:v>
                </c:pt>
                <c:pt idx="3">
                  <c:v>Eutrophication</c:v>
                </c:pt>
                <c:pt idx="4">
                  <c:v>Photochemical oxidation</c:v>
                </c:pt>
                <c:pt idx="5">
                  <c:v>Ozone layer depletion (ODP)</c:v>
                </c:pt>
                <c:pt idx="6">
                  <c:v>Fresh water aquatic ecotoxicity</c:v>
                </c:pt>
                <c:pt idx="7">
                  <c:v>Marine aquatic ecotoxicity</c:v>
                </c:pt>
                <c:pt idx="8">
                  <c:v>Terrestrial ecotoxicity</c:v>
                </c:pt>
                <c:pt idx="9">
                  <c:v>Human toxicity</c:v>
                </c:pt>
              </c:strCache>
            </c:strRef>
          </c:cat>
          <c:val>
            <c:numRef>
              <c:f>'LCA results'!$C$91:$L$91</c:f>
              <c:numCache>
                <c:formatCode>0.00E+00</c:formatCode>
                <c:ptCount val="10"/>
                <c:pt idx="0">
                  <c:v>11.80129293737572</c:v>
                </c:pt>
                <c:pt idx="1">
                  <c:v>1.2408731910876784E-3</c:v>
                </c:pt>
                <c:pt idx="2">
                  <c:v>2.426565578048866E-3</c:v>
                </c:pt>
                <c:pt idx="3">
                  <c:v>1.0729507281028752E-2</c:v>
                </c:pt>
                <c:pt idx="4">
                  <c:v>2.4328419138411244E-4</c:v>
                </c:pt>
                <c:pt idx="5">
                  <c:v>1.7781831971123865E-8</c:v>
                </c:pt>
                <c:pt idx="6">
                  <c:v>35.19074339526199</c:v>
                </c:pt>
                <c:pt idx="7">
                  <c:v>15833.901456803242</c:v>
                </c:pt>
                <c:pt idx="8">
                  <c:v>2.9089251191429743E-3</c:v>
                </c:pt>
                <c:pt idx="9">
                  <c:v>5.4019198117620686</c:v>
                </c:pt>
              </c:numCache>
            </c:numRef>
          </c:val>
          <c:extLst xmlns:c16r2="http://schemas.microsoft.com/office/drawing/2015/06/chart">
            <c:ext xmlns:c16="http://schemas.microsoft.com/office/drawing/2014/chart" uri="{C3380CC4-5D6E-409C-BE32-E72D297353CC}">
              <c16:uniqueId val="{00000006-7AEB-4893-9A6C-080B386F117F}"/>
            </c:ext>
          </c:extLst>
        </c:ser>
        <c:dLbls>
          <c:showLegendKey val="0"/>
          <c:showVal val="0"/>
          <c:showCatName val="0"/>
          <c:showSerName val="0"/>
          <c:showPercent val="0"/>
          <c:showBubbleSize val="0"/>
        </c:dLbls>
        <c:gapWidth val="50"/>
        <c:overlap val="100"/>
        <c:axId val="382496656"/>
        <c:axId val="382499792"/>
      </c:barChart>
      <c:catAx>
        <c:axId val="38249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ko-KR"/>
          </a:p>
        </c:txPr>
        <c:crossAx val="382499792"/>
        <c:crosses val="autoZero"/>
        <c:auto val="1"/>
        <c:lblAlgn val="ctr"/>
        <c:lblOffset val="100"/>
        <c:noMultiLvlLbl val="0"/>
      </c:catAx>
      <c:valAx>
        <c:axId val="382499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ko-KR"/>
          </a:p>
        </c:txPr>
        <c:crossAx val="382496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ko-K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800">
          <a:latin typeface="Arial" panose="020B0604020202020204" pitchFamily="34" charset="0"/>
          <a:cs typeface="Arial" panose="020B0604020202020204" pitchFamily="34" charset="0"/>
        </a:defRPr>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'Galaxy book'!$F$25:$F$34</c:f>
              <c:strCache>
                <c:ptCount val="10"/>
                <c:pt idx="0">
                  <c:v>Polycarbonate</c:v>
                </c:pt>
                <c:pt idx="1">
                  <c:v>Paper</c:v>
                </c:pt>
                <c:pt idx="2">
                  <c:v>Polystyrene</c:v>
                </c:pt>
                <c:pt idx="3">
                  <c:v>LCD module</c:v>
                </c:pt>
                <c:pt idx="4">
                  <c:v>Polyester</c:v>
                </c:pt>
                <c:pt idx="5">
                  <c:v>Magnesium</c:v>
                </c:pt>
                <c:pt idx="6">
                  <c:v>Copper</c:v>
                </c:pt>
                <c:pt idx="7">
                  <c:v>Epoxy</c:v>
                </c:pt>
                <c:pt idx="8">
                  <c:v>Stainless steel</c:v>
                </c:pt>
                <c:pt idx="9">
                  <c:v>Others</c:v>
                </c:pt>
              </c:strCache>
            </c:strRef>
          </c:cat>
          <c:val>
            <c:numRef>
              <c:f>'Galaxy book'!$G$25:$G$34</c:f>
              <c:numCache>
                <c:formatCode>0</c:formatCode>
                <c:ptCount val="10"/>
                <c:pt idx="0">
                  <c:v>22.696562138279422</c:v>
                </c:pt>
                <c:pt idx="1">
                  <c:v>22.296668152014629</c:v>
                </c:pt>
                <c:pt idx="2">
                  <c:v>9.5162222203400546</c:v>
                </c:pt>
                <c:pt idx="3">
                  <c:v>9.1015488498447876</c:v>
                </c:pt>
                <c:pt idx="4">
                  <c:v>8.9621441688047057</c:v>
                </c:pt>
                <c:pt idx="5">
                  <c:v>7.8443442517073496</c:v>
                </c:pt>
                <c:pt idx="6">
                  <c:v>6.6927601508302121</c:v>
                </c:pt>
                <c:pt idx="7">
                  <c:v>4.506381992550045</c:v>
                </c:pt>
                <c:pt idx="8">
                  <c:v>1.3627868178558489</c:v>
                </c:pt>
                <c:pt idx="9">
                  <c:v>7.0205812577729318</c:v>
                </c:pt>
              </c:numCache>
            </c:numRef>
          </c:val>
          <c:extLst xmlns:c16r2="http://schemas.microsoft.com/office/drawing/2015/06/chart">
            <c:ext xmlns:c16="http://schemas.microsoft.com/office/drawing/2014/chart" uri="{C3380CC4-5D6E-409C-BE32-E72D297353CC}">
              <c16:uniqueId val="{00000000-B6C1-4E7A-8F38-1F8EB177CA58}"/>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'Galaxy book'!$B$17</c:f>
              <c:strCache>
                <c:ptCount val="1"/>
                <c:pt idx="0">
                  <c:v>Pre-manufacturing</c:v>
                </c:pt>
              </c:strCache>
            </c:strRef>
          </c:tx>
          <c:invertIfNegative val="0"/>
          <c:cat>
            <c:strRef>
              <c:f>'Galaxy book'!$C$16:$N$16</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'Galaxy book'!$C$17:$N$17</c:f>
              <c:numCache>
                <c:formatCode>0.00E+00</c:formatCode>
                <c:ptCount val="12"/>
                <c:pt idx="0">
                  <c:v>0.45200000000000001</c:v>
                </c:pt>
                <c:pt idx="1">
                  <c:v>8.1600000000000006E-2</c:v>
                </c:pt>
                <c:pt idx="2">
                  <c:v>75.099999999999994</c:v>
                </c:pt>
                <c:pt idx="3">
                  <c:v>4.6600000000000003E-6</c:v>
                </c:pt>
                <c:pt idx="4">
                  <c:v>51.3</c:v>
                </c:pt>
                <c:pt idx="5">
                  <c:v>9.0299999999999994</c:v>
                </c:pt>
                <c:pt idx="6">
                  <c:v>16000</c:v>
                </c:pt>
                <c:pt idx="7">
                  <c:v>1.48</c:v>
                </c:pt>
                <c:pt idx="8">
                  <c:v>1.54E-2</c:v>
                </c:pt>
                <c:pt idx="9">
                  <c:v>788</c:v>
                </c:pt>
                <c:pt idx="10">
                  <c:v>2.12</c:v>
                </c:pt>
                <c:pt idx="11">
                  <c:v>0</c:v>
                </c:pt>
              </c:numCache>
            </c:numRef>
          </c:val>
          <c:extLst xmlns:c16r2="http://schemas.microsoft.com/office/drawing/2015/06/chart">
            <c:ext xmlns:c16="http://schemas.microsoft.com/office/drawing/2014/chart" uri="{C3380CC4-5D6E-409C-BE32-E72D297353CC}">
              <c16:uniqueId val="{00000000-C2FA-49B5-81C0-FA2DBCC53560}"/>
            </c:ext>
          </c:extLst>
        </c:ser>
        <c:ser>
          <c:idx val="1"/>
          <c:order val="1"/>
          <c:tx>
            <c:strRef>
              <c:f>'Galaxy book'!$B$18</c:f>
              <c:strCache>
                <c:ptCount val="1"/>
                <c:pt idx="0">
                  <c:v>Manufacturing</c:v>
                </c:pt>
              </c:strCache>
            </c:strRef>
          </c:tx>
          <c:invertIfNegative val="0"/>
          <c:cat>
            <c:strRef>
              <c:f>'Galaxy book'!$C$16:$N$16</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'Galaxy book'!$C$18:$N$18</c:f>
              <c:numCache>
                <c:formatCode>0.00E+00</c:formatCode>
                <c:ptCount val="12"/>
                <c:pt idx="0">
                  <c:v>2.07E-2</c:v>
                </c:pt>
                <c:pt idx="1">
                  <c:v>1.01E-3</c:v>
                </c:pt>
                <c:pt idx="2">
                  <c:v>4.4000000000000004</c:v>
                </c:pt>
                <c:pt idx="3">
                  <c:v>1.9299999999999999E-7</c:v>
                </c:pt>
                <c:pt idx="4">
                  <c:v>0.60799999999999998</c:v>
                </c:pt>
                <c:pt idx="5">
                  <c:v>2.7900000000000001E-2</c:v>
                </c:pt>
                <c:pt idx="6">
                  <c:v>164</c:v>
                </c:pt>
                <c:pt idx="7">
                  <c:v>2.3400000000000001E-2</c:v>
                </c:pt>
                <c:pt idx="8">
                  <c:v>8.1599999999999999E-4</c:v>
                </c:pt>
                <c:pt idx="9">
                  <c:v>53.6</c:v>
                </c:pt>
                <c:pt idx="10">
                  <c:v>0.17799999999999999</c:v>
                </c:pt>
                <c:pt idx="11">
                  <c:v>0</c:v>
                </c:pt>
              </c:numCache>
            </c:numRef>
          </c:val>
          <c:extLst xmlns:c16r2="http://schemas.microsoft.com/office/drawing/2015/06/chart">
            <c:ext xmlns:c16="http://schemas.microsoft.com/office/drawing/2014/chart" uri="{C3380CC4-5D6E-409C-BE32-E72D297353CC}">
              <c16:uniqueId val="{00000001-C2FA-49B5-81C0-FA2DBCC53560}"/>
            </c:ext>
          </c:extLst>
        </c:ser>
        <c:ser>
          <c:idx val="2"/>
          <c:order val="2"/>
          <c:tx>
            <c:strRef>
              <c:f>'Galaxy book'!$B$19</c:f>
              <c:strCache>
                <c:ptCount val="1"/>
                <c:pt idx="0">
                  <c:v>Distrubution</c:v>
                </c:pt>
              </c:strCache>
            </c:strRef>
          </c:tx>
          <c:invertIfNegative val="0"/>
          <c:cat>
            <c:strRef>
              <c:f>'Galaxy book'!$C$16:$N$16</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'Galaxy book'!$C$19:$N$19</c:f>
              <c:numCache>
                <c:formatCode>0.00E+00</c:formatCode>
                <c:ptCount val="12"/>
                <c:pt idx="0">
                  <c:v>0.105</c:v>
                </c:pt>
                <c:pt idx="1">
                  <c:v>1.7899999999999999E-2</c:v>
                </c:pt>
                <c:pt idx="2">
                  <c:v>28</c:v>
                </c:pt>
                <c:pt idx="3">
                  <c:v>3.5700000000000001E-6</c:v>
                </c:pt>
                <c:pt idx="4">
                  <c:v>22</c:v>
                </c:pt>
                <c:pt idx="5">
                  <c:v>0.16300000000000001</c:v>
                </c:pt>
                <c:pt idx="6">
                  <c:v>1090</c:v>
                </c:pt>
                <c:pt idx="7">
                  <c:v>1.6E-2</c:v>
                </c:pt>
                <c:pt idx="8">
                  <c:v>4.4200000000000003E-3</c:v>
                </c:pt>
                <c:pt idx="9">
                  <c:v>409</c:v>
                </c:pt>
                <c:pt idx="10">
                  <c:v>0.129</c:v>
                </c:pt>
                <c:pt idx="11">
                  <c:v>0</c:v>
                </c:pt>
              </c:numCache>
            </c:numRef>
          </c:val>
          <c:extLst xmlns:c16r2="http://schemas.microsoft.com/office/drawing/2015/06/chart">
            <c:ext xmlns:c16="http://schemas.microsoft.com/office/drawing/2014/chart" uri="{C3380CC4-5D6E-409C-BE32-E72D297353CC}">
              <c16:uniqueId val="{00000002-C2FA-49B5-81C0-FA2DBCC53560}"/>
            </c:ext>
          </c:extLst>
        </c:ser>
        <c:ser>
          <c:idx val="3"/>
          <c:order val="3"/>
          <c:tx>
            <c:strRef>
              <c:f>'Galaxy book'!$B$20</c:f>
              <c:strCache>
                <c:ptCount val="1"/>
                <c:pt idx="0">
                  <c:v>Use</c:v>
                </c:pt>
              </c:strCache>
            </c:strRef>
          </c:tx>
          <c:invertIfNegative val="0"/>
          <c:cat>
            <c:strRef>
              <c:f>'Galaxy book'!$C$16:$N$16</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'Galaxy book'!$C$20:$N$20</c:f>
              <c:numCache>
                <c:formatCode>0.00E+00</c:formatCode>
                <c:ptCount val="12"/>
                <c:pt idx="0">
                  <c:v>0.32300000000000001</c:v>
                </c:pt>
                <c:pt idx="1">
                  <c:v>1.15E-2</c:v>
                </c:pt>
                <c:pt idx="2">
                  <c:v>44.9</c:v>
                </c:pt>
                <c:pt idx="3">
                  <c:v>1.15E-6</c:v>
                </c:pt>
                <c:pt idx="4">
                  <c:v>11.2</c:v>
                </c:pt>
                <c:pt idx="5">
                  <c:v>0.84899999999999998</c:v>
                </c:pt>
                <c:pt idx="6">
                  <c:v>3920</c:v>
                </c:pt>
                <c:pt idx="7">
                  <c:v>4.9200000000000001E-2</c:v>
                </c:pt>
                <c:pt idx="8">
                  <c:v>1.26E-2</c:v>
                </c:pt>
                <c:pt idx="9">
                  <c:v>524</c:v>
                </c:pt>
                <c:pt idx="10">
                  <c:v>1.59</c:v>
                </c:pt>
                <c:pt idx="11">
                  <c:v>619</c:v>
                </c:pt>
              </c:numCache>
            </c:numRef>
          </c:val>
          <c:extLst xmlns:c16r2="http://schemas.microsoft.com/office/drawing/2015/06/chart">
            <c:ext xmlns:c16="http://schemas.microsoft.com/office/drawing/2014/chart" uri="{C3380CC4-5D6E-409C-BE32-E72D297353CC}">
              <c16:uniqueId val="{00000003-C2FA-49B5-81C0-FA2DBCC53560}"/>
            </c:ext>
          </c:extLst>
        </c:ser>
        <c:ser>
          <c:idx val="4"/>
          <c:order val="4"/>
          <c:tx>
            <c:strRef>
              <c:f>'Galaxy book'!$B$21</c:f>
              <c:strCache>
                <c:ptCount val="1"/>
                <c:pt idx="0">
                  <c:v>Disposal</c:v>
                </c:pt>
              </c:strCache>
            </c:strRef>
          </c:tx>
          <c:invertIfNegative val="0"/>
          <c:cat>
            <c:strRef>
              <c:f>'Galaxy book'!$C$16:$N$16</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'Galaxy book'!$C$21:$N$21</c:f>
              <c:numCache>
                <c:formatCode>0.00E+00</c:formatCode>
                <c:ptCount val="12"/>
                <c:pt idx="0">
                  <c:v>4.8200000000000001E-4</c:v>
                </c:pt>
                <c:pt idx="1">
                  <c:v>7.8999999999999996E-5</c:v>
                </c:pt>
                <c:pt idx="2">
                  <c:v>1.36</c:v>
                </c:pt>
                <c:pt idx="3">
                  <c:v>4.7399999999999998E-9</c:v>
                </c:pt>
                <c:pt idx="4">
                  <c:v>2.2799999999999998</c:v>
                </c:pt>
                <c:pt idx="5">
                  <c:v>1.14E-2</c:v>
                </c:pt>
                <c:pt idx="6">
                  <c:v>24.9</c:v>
                </c:pt>
                <c:pt idx="7">
                  <c:v>4.9399999999999997E-4</c:v>
                </c:pt>
                <c:pt idx="8">
                  <c:v>1.6900000000000001E-5</c:v>
                </c:pt>
                <c:pt idx="9">
                  <c:v>0.879</c:v>
                </c:pt>
                <c:pt idx="10">
                  <c:v>3.1700000000000001E-3</c:v>
                </c:pt>
                <c:pt idx="11">
                  <c:v>1260</c:v>
                </c:pt>
              </c:numCache>
            </c:numRef>
          </c:val>
          <c:extLst xmlns:c16r2="http://schemas.microsoft.com/office/drawing/2015/06/chart">
            <c:ext xmlns:c16="http://schemas.microsoft.com/office/drawing/2014/chart" uri="{C3380CC4-5D6E-409C-BE32-E72D297353CC}">
              <c16:uniqueId val="{00000004-C2FA-49B5-81C0-FA2DBCC53560}"/>
            </c:ext>
          </c:extLst>
        </c:ser>
        <c:dLbls>
          <c:showLegendKey val="0"/>
          <c:showVal val="0"/>
          <c:showCatName val="0"/>
          <c:showSerName val="0"/>
          <c:showPercent val="0"/>
          <c:showBubbleSize val="0"/>
        </c:dLbls>
        <c:gapWidth val="76"/>
        <c:overlap val="100"/>
        <c:axId val="385223248"/>
        <c:axId val="385227952"/>
      </c:barChart>
      <c:catAx>
        <c:axId val="385223248"/>
        <c:scaling>
          <c:orientation val="minMax"/>
        </c:scaling>
        <c:delete val="0"/>
        <c:axPos val="b"/>
        <c:numFmt formatCode="General" sourceLinked="0"/>
        <c:majorTickMark val="out"/>
        <c:minorTickMark val="none"/>
        <c:tickLblPos val="nextTo"/>
        <c:crossAx val="385227952"/>
        <c:crosses val="autoZero"/>
        <c:auto val="1"/>
        <c:lblAlgn val="ctr"/>
        <c:lblOffset val="100"/>
        <c:noMultiLvlLbl val="0"/>
      </c:catAx>
      <c:valAx>
        <c:axId val="385227952"/>
        <c:scaling>
          <c:orientation val="minMax"/>
        </c:scaling>
        <c:delete val="0"/>
        <c:axPos val="l"/>
        <c:majorGridlines/>
        <c:numFmt formatCode="0%" sourceLinked="1"/>
        <c:majorTickMark val="out"/>
        <c:minorTickMark val="none"/>
        <c:tickLblPos val="nextTo"/>
        <c:crossAx val="385223248"/>
        <c:crosses val="autoZero"/>
        <c:crossBetween val="between"/>
        <c:majorUnit val="0.2"/>
        <c:minorUnit val="4.0000000000000008E-2"/>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'Note 8'!$B$26:$B$35</c:f>
              <c:strCache>
                <c:ptCount val="10"/>
                <c:pt idx="0">
                  <c:v>Paper</c:v>
                </c:pt>
                <c:pt idx="1">
                  <c:v>aluminium</c:v>
                </c:pt>
                <c:pt idx="2">
                  <c:v>Polycarbonate</c:v>
                </c:pt>
                <c:pt idx="3">
                  <c:v>Battery</c:v>
                </c:pt>
                <c:pt idx="4">
                  <c:v>LCD module</c:v>
                </c:pt>
                <c:pt idx="5">
                  <c:v>Copper</c:v>
                </c:pt>
                <c:pt idx="6">
                  <c:v>PET</c:v>
                </c:pt>
                <c:pt idx="7">
                  <c:v>stainless steel</c:v>
                </c:pt>
                <c:pt idx="8">
                  <c:v>Polyester</c:v>
                </c:pt>
                <c:pt idx="9">
                  <c:v>Others</c:v>
                </c:pt>
              </c:strCache>
            </c:strRef>
          </c:cat>
          <c:val>
            <c:numRef>
              <c:f>'Note 8'!$C$26:$C$35</c:f>
              <c:numCache>
                <c:formatCode>0</c:formatCode>
                <c:ptCount val="10"/>
                <c:pt idx="0">
                  <c:v>45.693667525823983</c:v>
                </c:pt>
                <c:pt idx="1">
                  <c:v>8.283437401309218</c:v>
                </c:pt>
                <c:pt idx="2">
                  <c:v>7.2542025008893347</c:v>
                </c:pt>
                <c:pt idx="3">
                  <c:v>6.9622088584641197</c:v>
                </c:pt>
                <c:pt idx="4">
                  <c:v>6.2675403045816891</c:v>
                </c:pt>
                <c:pt idx="5">
                  <c:v>6.2267737387095483</c:v>
                </c:pt>
                <c:pt idx="6">
                  <c:v>4.9528936492638795</c:v>
                </c:pt>
                <c:pt idx="7">
                  <c:v>3.2121629164719905</c:v>
                </c:pt>
                <c:pt idx="8">
                  <c:v>3.1370475131498039</c:v>
                </c:pt>
                <c:pt idx="9">
                  <c:v>8</c:v>
                </c:pt>
              </c:numCache>
            </c:numRef>
          </c:val>
          <c:extLst xmlns:c16r2="http://schemas.microsoft.com/office/drawing/2015/06/chart">
            <c:ext xmlns:c16="http://schemas.microsoft.com/office/drawing/2014/chart" uri="{C3380CC4-5D6E-409C-BE32-E72D297353CC}">
              <c16:uniqueId val="{00000000-FEC4-4E47-B245-C45997F54AC5}"/>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'Note 8'!$B$18</c:f>
              <c:strCache>
                <c:ptCount val="1"/>
                <c:pt idx="0">
                  <c:v>Pre-manufacturing</c:v>
                </c:pt>
              </c:strCache>
            </c:strRef>
          </c:tx>
          <c:invertIfNegative val="0"/>
          <c:cat>
            <c:strRef>
              <c:f>'Note 8'!$C$17:$N$17</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'Note 8'!$C$18:$N$18</c:f>
              <c:numCache>
                <c:formatCode>0_ </c:formatCode>
                <c:ptCount val="12"/>
                <c:pt idx="0" formatCode="0.00_ ">
                  <c:v>1.27</c:v>
                </c:pt>
                <c:pt idx="1">
                  <c:v>7.1500000000000001E-3</c:v>
                </c:pt>
                <c:pt idx="2" formatCode="0.00E+00">
                  <c:v>9.82</c:v>
                </c:pt>
                <c:pt idx="3" formatCode="0.00E+00">
                  <c:v>2.0299999999999999E-5</c:v>
                </c:pt>
                <c:pt idx="4" formatCode="0.00E+00">
                  <c:v>9</c:v>
                </c:pt>
                <c:pt idx="5" formatCode="0.00E+00">
                  <c:v>0.20699999999999999</c:v>
                </c:pt>
                <c:pt idx="6" formatCode="0.00E+00">
                  <c:v>798</c:v>
                </c:pt>
                <c:pt idx="7" formatCode="0.00E+00">
                  <c:v>4.8300000000000003E-2</c:v>
                </c:pt>
                <c:pt idx="8" formatCode="0.00E+00">
                  <c:v>5.16E-2</c:v>
                </c:pt>
                <c:pt idx="9" formatCode="0.00E+00">
                  <c:v>91.5</c:v>
                </c:pt>
                <c:pt idx="10" formatCode="0.00E+00">
                  <c:v>0.26900000000000002</c:v>
                </c:pt>
                <c:pt idx="11" formatCode="0.00E+00">
                  <c:v>0</c:v>
                </c:pt>
              </c:numCache>
            </c:numRef>
          </c:val>
          <c:extLst xmlns:c16r2="http://schemas.microsoft.com/office/drawing/2015/06/chart">
            <c:ext xmlns:c16="http://schemas.microsoft.com/office/drawing/2014/chart" uri="{C3380CC4-5D6E-409C-BE32-E72D297353CC}">
              <c16:uniqueId val="{00000000-3ABC-4D48-8F1E-D4A3F98F9905}"/>
            </c:ext>
          </c:extLst>
        </c:ser>
        <c:ser>
          <c:idx val="1"/>
          <c:order val="1"/>
          <c:tx>
            <c:strRef>
              <c:f>'Note 8'!$B$19</c:f>
              <c:strCache>
                <c:ptCount val="1"/>
                <c:pt idx="0">
                  <c:v>Manufacturing</c:v>
                </c:pt>
              </c:strCache>
            </c:strRef>
          </c:tx>
          <c:invertIfNegative val="0"/>
          <c:cat>
            <c:strRef>
              <c:f>'Note 8'!$C$17:$N$17</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'Note 8'!$C$19:$N$19</c:f>
              <c:numCache>
                <c:formatCode>0.00E+00</c:formatCode>
                <c:ptCount val="12"/>
                <c:pt idx="0">
                  <c:v>1.3899999999999999E-2</c:v>
                </c:pt>
                <c:pt idx="1">
                  <c:v>6.7299999999999999E-4</c:v>
                </c:pt>
                <c:pt idx="2">
                  <c:v>2.97</c:v>
                </c:pt>
                <c:pt idx="3">
                  <c:v>1.3E-7</c:v>
                </c:pt>
                <c:pt idx="4">
                  <c:v>0.32500000000000001</c:v>
                </c:pt>
                <c:pt idx="5">
                  <c:v>1.8200000000000001E-2</c:v>
                </c:pt>
                <c:pt idx="6">
                  <c:v>105</c:v>
                </c:pt>
                <c:pt idx="7">
                  <c:v>8.9499999999999996E-3</c:v>
                </c:pt>
                <c:pt idx="8">
                  <c:v>5.4699999999999996E-4</c:v>
                </c:pt>
                <c:pt idx="9">
                  <c:v>36.200000000000003</c:v>
                </c:pt>
                <c:pt idx="10">
                  <c:v>0.12</c:v>
                </c:pt>
                <c:pt idx="11">
                  <c:v>0</c:v>
                </c:pt>
              </c:numCache>
            </c:numRef>
          </c:val>
          <c:extLst xmlns:c16r2="http://schemas.microsoft.com/office/drawing/2015/06/chart">
            <c:ext xmlns:c16="http://schemas.microsoft.com/office/drawing/2014/chart" uri="{C3380CC4-5D6E-409C-BE32-E72D297353CC}">
              <c16:uniqueId val="{00000001-3ABC-4D48-8F1E-D4A3F98F9905}"/>
            </c:ext>
          </c:extLst>
        </c:ser>
        <c:ser>
          <c:idx val="2"/>
          <c:order val="2"/>
          <c:tx>
            <c:strRef>
              <c:f>'Note 8'!$B$20</c:f>
              <c:strCache>
                <c:ptCount val="1"/>
                <c:pt idx="0">
                  <c:v>Distrubution</c:v>
                </c:pt>
              </c:strCache>
            </c:strRef>
          </c:tx>
          <c:invertIfNegative val="0"/>
          <c:cat>
            <c:strRef>
              <c:f>'Note 8'!$C$17:$N$17</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'Note 8'!$C$20:$N$20</c:f>
              <c:numCache>
                <c:formatCode>0.00E+00</c:formatCode>
                <c:ptCount val="12"/>
                <c:pt idx="0">
                  <c:v>2.4E-2</c:v>
                </c:pt>
                <c:pt idx="1">
                  <c:v>4.1099999999999999E-3</c:v>
                </c:pt>
                <c:pt idx="2">
                  <c:v>6.41</c:v>
                </c:pt>
                <c:pt idx="3">
                  <c:v>8.2399999999999997E-7</c:v>
                </c:pt>
                <c:pt idx="4">
                  <c:v>4.9800000000000004</c:v>
                </c:pt>
                <c:pt idx="5">
                  <c:v>3.7199999999999997E-2</c:v>
                </c:pt>
                <c:pt idx="6">
                  <c:v>135</c:v>
                </c:pt>
                <c:pt idx="7">
                  <c:v>2.7899999999999999E-3</c:v>
                </c:pt>
                <c:pt idx="8">
                  <c:v>1.01E-3</c:v>
                </c:pt>
                <c:pt idx="9">
                  <c:v>93.8</c:v>
                </c:pt>
                <c:pt idx="10">
                  <c:v>2.7199999999999998E-2</c:v>
                </c:pt>
                <c:pt idx="11">
                  <c:v>0</c:v>
                </c:pt>
              </c:numCache>
            </c:numRef>
          </c:val>
          <c:extLst xmlns:c16r2="http://schemas.microsoft.com/office/drawing/2015/06/chart">
            <c:ext xmlns:c16="http://schemas.microsoft.com/office/drawing/2014/chart" uri="{C3380CC4-5D6E-409C-BE32-E72D297353CC}">
              <c16:uniqueId val="{00000002-3ABC-4D48-8F1E-D4A3F98F9905}"/>
            </c:ext>
          </c:extLst>
        </c:ser>
        <c:ser>
          <c:idx val="3"/>
          <c:order val="3"/>
          <c:tx>
            <c:strRef>
              <c:f>'Note 8'!$B$21</c:f>
              <c:strCache>
                <c:ptCount val="1"/>
                <c:pt idx="0">
                  <c:v>Use</c:v>
                </c:pt>
              </c:strCache>
            </c:strRef>
          </c:tx>
          <c:invertIfNegative val="0"/>
          <c:cat>
            <c:strRef>
              <c:f>'Note 8'!$C$17:$N$17</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'Note 8'!$C$21:$N$21</c:f>
              <c:numCache>
                <c:formatCode>0.00E+00</c:formatCode>
                <c:ptCount val="12"/>
                <c:pt idx="0">
                  <c:v>3.2000000000000001E-2</c:v>
                </c:pt>
                <c:pt idx="1">
                  <c:v>1.17E-3</c:v>
                </c:pt>
                <c:pt idx="2">
                  <c:v>4.49</c:v>
                </c:pt>
                <c:pt idx="3">
                  <c:v>1.14E-7</c:v>
                </c:pt>
                <c:pt idx="4">
                  <c:v>1.0900000000000001</c:v>
                </c:pt>
                <c:pt idx="5">
                  <c:v>8.4099999999999994E-2</c:v>
                </c:pt>
                <c:pt idx="6">
                  <c:v>385</c:v>
                </c:pt>
                <c:pt idx="7">
                  <c:v>4.79E-3</c:v>
                </c:pt>
                <c:pt idx="8">
                  <c:v>1.2600000000000001E-3</c:v>
                </c:pt>
                <c:pt idx="9">
                  <c:v>51.9</c:v>
                </c:pt>
                <c:pt idx="10">
                  <c:v>0.157</c:v>
                </c:pt>
                <c:pt idx="11">
                  <c:v>235</c:v>
                </c:pt>
              </c:numCache>
            </c:numRef>
          </c:val>
          <c:extLst xmlns:c16r2="http://schemas.microsoft.com/office/drawing/2015/06/chart">
            <c:ext xmlns:c16="http://schemas.microsoft.com/office/drawing/2014/chart" uri="{C3380CC4-5D6E-409C-BE32-E72D297353CC}">
              <c16:uniqueId val="{00000003-3ABC-4D48-8F1E-D4A3F98F9905}"/>
            </c:ext>
          </c:extLst>
        </c:ser>
        <c:ser>
          <c:idx val="4"/>
          <c:order val="4"/>
          <c:tx>
            <c:strRef>
              <c:f>'Note 8'!$B$22</c:f>
              <c:strCache>
                <c:ptCount val="1"/>
                <c:pt idx="0">
                  <c:v>Disposal</c:v>
                </c:pt>
              </c:strCache>
            </c:strRef>
          </c:tx>
          <c:invertIfNegative val="0"/>
          <c:cat>
            <c:strRef>
              <c:f>'Note 8'!$C$17:$N$17</c:f>
              <c:strCache>
                <c:ptCount val="12"/>
                <c:pt idx="0">
                  <c:v>Acidification</c:v>
                </c:pt>
                <c:pt idx="1">
                  <c:v>Eutrophication</c:v>
                </c:pt>
                <c:pt idx="2">
                  <c:v>Global warming (GWP100)</c:v>
                </c:pt>
                <c:pt idx="3">
                  <c:v>Ozone layer depletion (ODP)</c:v>
                </c:pt>
                <c:pt idx="4">
                  <c:v>Human toxicity</c:v>
                </c:pt>
                <c:pt idx="5">
                  <c:v>Fresh water aquatic ecotox.</c:v>
                </c:pt>
                <c:pt idx="6">
                  <c:v>Marine aquatic ecotoxicity</c:v>
                </c:pt>
                <c:pt idx="7">
                  <c:v>Terrestrial ecotoxicity</c:v>
                </c:pt>
                <c:pt idx="8">
                  <c:v>Photochemical oxidation</c:v>
                </c:pt>
                <c:pt idx="9">
                  <c:v>Primary energy demand</c:v>
                </c:pt>
                <c:pt idx="10">
                  <c:v>Water consumption</c:v>
                </c:pt>
                <c:pt idx="11">
                  <c:v>Waste Generation</c:v>
                </c:pt>
              </c:strCache>
            </c:strRef>
          </c:cat>
          <c:val>
            <c:numRef>
              <c:f>'Note 8'!$C$22:$N$22</c:f>
              <c:numCache>
                <c:formatCode>0.00E+00</c:formatCode>
                <c:ptCount val="12"/>
                <c:pt idx="0">
                  <c:v>1.02E-4</c:v>
                </c:pt>
                <c:pt idx="1">
                  <c:v>1.6500000000000001E-5</c:v>
                </c:pt>
                <c:pt idx="2">
                  <c:v>0.28000000000000003</c:v>
                </c:pt>
                <c:pt idx="3">
                  <c:v>1.0000000000000001E-9</c:v>
                </c:pt>
                <c:pt idx="4">
                  <c:v>0.55500000000000005</c:v>
                </c:pt>
                <c:pt idx="5">
                  <c:v>2.6700000000000001E-3</c:v>
                </c:pt>
                <c:pt idx="6">
                  <c:v>5.5</c:v>
                </c:pt>
                <c:pt idx="7">
                  <c:v>7.2700000000000005E-5</c:v>
                </c:pt>
                <c:pt idx="8">
                  <c:v>3.3900000000000002E-6</c:v>
                </c:pt>
                <c:pt idx="9">
                  <c:v>0.185</c:v>
                </c:pt>
                <c:pt idx="10">
                  <c:v>6.4700000000000001E-4</c:v>
                </c:pt>
                <c:pt idx="11">
                  <c:v>280</c:v>
                </c:pt>
              </c:numCache>
            </c:numRef>
          </c:val>
          <c:extLst xmlns:c16r2="http://schemas.microsoft.com/office/drawing/2015/06/chart">
            <c:ext xmlns:c16="http://schemas.microsoft.com/office/drawing/2014/chart" uri="{C3380CC4-5D6E-409C-BE32-E72D297353CC}">
              <c16:uniqueId val="{00000004-3ABC-4D48-8F1E-D4A3F98F9905}"/>
            </c:ext>
          </c:extLst>
        </c:ser>
        <c:dLbls>
          <c:showLegendKey val="0"/>
          <c:showVal val="0"/>
          <c:showCatName val="0"/>
          <c:showSerName val="0"/>
          <c:showPercent val="0"/>
          <c:showBubbleSize val="0"/>
        </c:dLbls>
        <c:gapWidth val="76"/>
        <c:overlap val="100"/>
        <c:axId val="449940288"/>
        <c:axId val="449939112"/>
      </c:barChart>
      <c:catAx>
        <c:axId val="449940288"/>
        <c:scaling>
          <c:orientation val="minMax"/>
        </c:scaling>
        <c:delete val="0"/>
        <c:axPos val="b"/>
        <c:numFmt formatCode="General" sourceLinked="0"/>
        <c:majorTickMark val="out"/>
        <c:minorTickMark val="none"/>
        <c:tickLblPos val="nextTo"/>
        <c:crossAx val="449939112"/>
        <c:crosses val="autoZero"/>
        <c:auto val="1"/>
        <c:lblAlgn val="ctr"/>
        <c:lblOffset val="100"/>
        <c:noMultiLvlLbl val="0"/>
      </c:catAx>
      <c:valAx>
        <c:axId val="449939112"/>
        <c:scaling>
          <c:orientation val="minMax"/>
        </c:scaling>
        <c:delete val="0"/>
        <c:axPos val="l"/>
        <c:majorGridlines/>
        <c:numFmt formatCode="0%" sourceLinked="1"/>
        <c:majorTickMark val="out"/>
        <c:minorTickMark val="none"/>
        <c:tickLblPos val="nextTo"/>
        <c:crossAx val="449940288"/>
        <c:crosses val="autoZero"/>
        <c:crossBetween val="between"/>
        <c:majorUnit val="0.2"/>
        <c:minorUnit val="4.0000000000000008E-2"/>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 A 7.0'!$G$13</c:f>
              <c:strCache>
                <c:ptCount val="1"/>
                <c:pt idx="0">
                  <c:v>Amount</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'TAB A 7.0'!$F$14:$F$20</c:f>
              <c:strCache>
                <c:ptCount val="7"/>
                <c:pt idx="0">
                  <c:v> Plastic(PC)</c:v>
                </c:pt>
                <c:pt idx="1">
                  <c:v> Paper</c:v>
                </c:pt>
                <c:pt idx="2">
                  <c:v> LCD module</c:v>
                </c:pt>
                <c:pt idx="3">
                  <c:v> Battery</c:v>
                </c:pt>
                <c:pt idx="4">
                  <c:v> Printed Circit Board</c:v>
                </c:pt>
                <c:pt idx="5">
                  <c:v> Metal</c:v>
                </c:pt>
                <c:pt idx="6">
                  <c:v>Others</c:v>
                </c:pt>
              </c:strCache>
            </c:strRef>
          </c:cat>
          <c:val>
            <c:numRef>
              <c:f>'TAB A 7.0'!$G$14:$G$20</c:f>
              <c:numCache>
                <c:formatCode>General</c:formatCode>
                <c:ptCount val="7"/>
                <c:pt idx="0">
                  <c:v>134.26</c:v>
                </c:pt>
                <c:pt idx="1">
                  <c:v>123.45</c:v>
                </c:pt>
                <c:pt idx="2">
                  <c:v>115.09</c:v>
                </c:pt>
                <c:pt idx="3">
                  <c:v>65.28</c:v>
                </c:pt>
                <c:pt idx="4">
                  <c:v>14.955133999999999</c:v>
                </c:pt>
                <c:pt idx="5">
                  <c:v>6.62</c:v>
                </c:pt>
                <c:pt idx="6">
                  <c:v>3.74</c:v>
                </c:pt>
              </c:numCache>
            </c:numRef>
          </c:val>
          <c:extLst xmlns:c16r2="http://schemas.microsoft.com/office/drawing/2015/06/chart">
            <c:ext xmlns:c16="http://schemas.microsoft.com/office/drawing/2014/chart" uri="{C3380CC4-5D6E-409C-BE32-E72D297353CC}">
              <c16:uniqueId val="{00000000-8A3E-4FEF-8552-C5AD16B5A019}"/>
            </c:ext>
          </c:extLst>
        </c:ser>
        <c:ser>
          <c:idx val="1"/>
          <c:order val="1"/>
          <c:tx>
            <c:strRef>
              <c:f>'TAB A 7.0'!$H$13</c:f>
              <c:strCache>
                <c:ptCount val="1"/>
                <c:pt idx="0">
                  <c:v>%</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 A 7.0'!$F$14:$F$20</c:f>
              <c:strCache>
                <c:ptCount val="7"/>
                <c:pt idx="0">
                  <c:v> Plastic(PC)</c:v>
                </c:pt>
                <c:pt idx="1">
                  <c:v> Paper</c:v>
                </c:pt>
                <c:pt idx="2">
                  <c:v> LCD module</c:v>
                </c:pt>
                <c:pt idx="3">
                  <c:v> Battery</c:v>
                </c:pt>
                <c:pt idx="4">
                  <c:v> Printed Circit Board</c:v>
                </c:pt>
                <c:pt idx="5">
                  <c:v> Metal</c:v>
                </c:pt>
                <c:pt idx="6">
                  <c:v>Others</c:v>
                </c:pt>
              </c:strCache>
            </c:strRef>
          </c:cat>
          <c:val>
            <c:numRef>
              <c:f>'TAB A 7.0'!$H$14:$H$20</c:f>
              <c:numCache>
                <c:formatCode>0</c:formatCode>
                <c:ptCount val="7"/>
                <c:pt idx="0">
                  <c:v>28.940014273941024</c:v>
                </c:pt>
                <c:pt idx="1">
                  <c:v>26.609896932206315</c:v>
                </c:pt>
                <c:pt idx="2">
                  <c:v>24.807882040726003</c:v>
                </c:pt>
                <c:pt idx="3">
                  <c:v>14.071235899023316</c:v>
                </c:pt>
                <c:pt idx="4">
                  <c:v>3.2236093507276982</c:v>
                </c:pt>
                <c:pt idx="5">
                  <c:v>1.4269543757894354</c:v>
                </c:pt>
                <c:pt idx="6">
                  <c:v>0.92040712758623722</c:v>
                </c:pt>
              </c:numCache>
            </c:numRef>
          </c:val>
          <c:extLst xmlns:c16r2="http://schemas.microsoft.com/office/drawing/2015/06/chart">
            <c:ext xmlns:c16="http://schemas.microsoft.com/office/drawing/2014/chart" uri="{C3380CC4-5D6E-409C-BE32-E72D297353CC}">
              <c16:uniqueId val="{00000001-8A3E-4FEF-8552-C5AD16B5A019}"/>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ko-KR" altLang="en-US" dirty="0"/>
          </a:p>
        </p:txBody>
      </p:sp>
      <p:sp>
        <p:nvSpPr>
          <p:cNvPr id="3" name="날짜 개체 틀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6DD24B7E-6450-437F-9A56-00719AA688A5}" type="datetimeFigureOut">
              <a:rPr lang="ko-KR" altLang="en-US" smtClean="0"/>
              <a:t>2021-11-09</a:t>
            </a:fld>
            <a:endParaRPr lang="ko-KR" altLang="en-US" dirty="0"/>
          </a:p>
        </p:txBody>
      </p:sp>
      <p:sp>
        <p:nvSpPr>
          <p:cNvPr id="4" name="슬라이드 이미지 개체 틀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ko-KR" altLang="en-US" dirty="0"/>
          </a:p>
        </p:txBody>
      </p:sp>
      <p:sp>
        <p:nvSpPr>
          <p:cNvPr id="5" name="슬라이드 노트 개체 틀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ko-KR" altLang="en-US" dirty="0"/>
          </a:p>
        </p:txBody>
      </p:sp>
      <p:sp>
        <p:nvSpPr>
          <p:cNvPr id="7" name="슬라이드 번호 개체 틀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A1B7BEAD-25CF-4DC3-A120-9C0D38E716B4}" type="slidenum">
              <a:rPr lang="ko-KR" altLang="en-US" smtClean="0"/>
              <a:t>‹#›</a:t>
            </a:fld>
            <a:endParaRPr lang="ko-KR" altLang="en-US" dirty="0"/>
          </a:p>
        </p:txBody>
      </p:sp>
    </p:spTree>
    <p:extLst>
      <p:ext uri="{BB962C8B-B14F-4D97-AF65-F5344CB8AC3E}">
        <p14:creationId xmlns:p14="http://schemas.microsoft.com/office/powerpoint/2010/main" val="8470633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a:t>
            </a:r>
            <a:r>
              <a:rPr lang="en-US" altLang="ko-KR" sz="13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Oxidation, </a:t>
            </a: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6) </a:t>
            </a:r>
            <a:r>
              <a:rPr lang="en-US" altLang="ko-KR" sz="13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Abiotic</a:t>
            </a:r>
            <a:r>
              <a:rPr lang="en-US" altLang="ko-KR" sz="13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depletion</a:t>
            </a:r>
            <a:r>
              <a:rPr lang="en-US" altLang="ko-KR" sz="13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 Terretrial ecotoxicity, 8) Fresh water aquatic ecotoxicity, 9) Marine aquatic ecotoxicity, 10) Human </a:t>
            </a:r>
            <a:r>
              <a:rPr lang="en-US" altLang="ko-KR" sz="13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toxicity</a:t>
            </a: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solidFill>
                  <a:prstClr val="black"/>
                </a:solidFill>
              </a:rPr>
              <a:pPr/>
              <a:t>1</a:t>
            </a:fld>
            <a:endParaRPr lang="ko-KR" altLang="en-US" dirty="0">
              <a:solidFill>
                <a:prstClr val="black"/>
              </a:solidFill>
            </a:endParaRPr>
          </a:p>
        </p:txBody>
      </p:sp>
    </p:spTree>
    <p:extLst>
      <p:ext uri="{BB962C8B-B14F-4D97-AF65-F5344CB8AC3E}">
        <p14:creationId xmlns:p14="http://schemas.microsoft.com/office/powerpoint/2010/main" val="14033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3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Global Warming(GWP 100a), 2) Acidification</a:t>
            </a: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10</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11</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12</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13</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14</a:t>
            </a:fld>
            <a:endParaRPr lang="ko-KR" altLang="en-US" dirty="0"/>
          </a:p>
        </p:txBody>
      </p:sp>
    </p:spTree>
    <p:extLst>
      <p:ext uri="{BB962C8B-B14F-4D97-AF65-F5344CB8AC3E}">
        <p14:creationId xmlns:p14="http://schemas.microsoft.com/office/powerpoint/2010/main" val="270925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15</a:t>
            </a:fld>
            <a:endParaRPr lang="ko-KR" altLang="en-US" dirty="0"/>
          </a:p>
        </p:txBody>
      </p:sp>
    </p:spTree>
    <p:extLst>
      <p:ext uri="{BB962C8B-B14F-4D97-AF65-F5344CB8AC3E}">
        <p14:creationId xmlns:p14="http://schemas.microsoft.com/office/powerpoint/2010/main" val="253716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16</a:t>
            </a:fld>
            <a:endParaRPr lang="ko-KR" altLang="en-US" dirty="0"/>
          </a:p>
        </p:txBody>
      </p:sp>
    </p:spTree>
    <p:extLst>
      <p:ext uri="{BB962C8B-B14F-4D97-AF65-F5344CB8AC3E}">
        <p14:creationId xmlns:p14="http://schemas.microsoft.com/office/powerpoint/2010/main" val="217140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17</a:t>
            </a:fld>
            <a:endParaRPr lang="ko-KR" altLang="en-US" dirty="0"/>
          </a:p>
        </p:txBody>
      </p:sp>
    </p:spTree>
    <p:extLst>
      <p:ext uri="{BB962C8B-B14F-4D97-AF65-F5344CB8AC3E}">
        <p14:creationId xmlns:p14="http://schemas.microsoft.com/office/powerpoint/2010/main" val="396936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18</a:t>
            </a:fld>
            <a:endParaRPr lang="ko-KR" altLang="en-US" dirty="0"/>
          </a:p>
        </p:txBody>
      </p:sp>
    </p:spTree>
    <p:extLst>
      <p:ext uri="{BB962C8B-B14F-4D97-AF65-F5344CB8AC3E}">
        <p14:creationId xmlns:p14="http://schemas.microsoft.com/office/powerpoint/2010/main" val="166768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19</a:t>
            </a:fld>
            <a:endParaRPr lang="ko-KR" altLang="en-US" dirty="0"/>
          </a:p>
        </p:txBody>
      </p:sp>
    </p:spTree>
    <p:extLst>
      <p:ext uri="{BB962C8B-B14F-4D97-AF65-F5344CB8AC3E}">
        <p14:creationId xmlns:p14="http://schemas.microsoft.com/office/powerpoint/2010/main" val="561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solidFill>
                  <a:prstClr val="black"/>
                </a:solidFill>
              </a:rPr>
              <a:pPr/>
              <a:t>2</a:t>
            </a:fld>
            <a:endParaRPr lang="ko-KR" altLang="en-US" dirty="0">
              <a:solidFill>
                <a:prstClr val="black"/>
              </a:solidFill>
            </a:endParaRPr>
          </a:p>
        </p:txBody>
      </p:sp>
    </p:spTree>
    <p:extLst>
      <p:ext uri="{BB962C8B-B14F-4D97-AF65-F5344CB8AC3E}">
        <p14:creationId xmlns:p14="http://schemas.microsoft.com/office/powerpoint/2010/main" val="76962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20</a:t>
            </a:fld>
            <a:endParaRPr lang="ko-KR" altLang="en-US" dirty="0"/>
          </a:p>
        </p:txBody>
      </p:sp>
    </p:spTree>
    <p:extLst>
      <p:ext uri="{BB962C8B-B14F-4D97-AF65-F5344CB8AC3E}">
        <p14:creationId xmlns:p14="http://schemas.microsoft.com/office/powerpoint/2010/main" val="104364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21</a:t>
            </a:fld>
            <a:endParaRPr lang="ko-KR" altLang="en-US" dirty="0"/>
          </a:p>
        </p:txBody>
      </p:sp>
    </p:spTree>
    <p:extLst>
      <p:ext uri="{BB962C8B-B14F-4D97-AF65-F5344CB8AC3E}">
        <p14:creationId xmlns:p14="http://schemas.microsoft.com/office/powerpoint/2010/main" val="3539377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22</a:t>
            </a:fld>
            <a:endParaRPr lang="ko-KR" altLang="en-US" dirty="0"/>
          </a:p>
        </p:txBody>
      </p:sp>
    </p:spTree>
    <p:extLst>
      <p:ext uri="{BB962C8B-B14F-4D97-AF65-F5344CB8AC3E}">
        <p14:creationId xmlns:p14="http://schemas.microsoft.com/office/powerpoint/2010/main" val="2507945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23</a:t>
            </a:fld>
            <a:endParaRPr lang="ko-KR" altLang="en-US" dirty="0"/>
          </a:p>
        </p:txBody>
      </p:sp>
    </p:spTree>
    <p:extLst>
      <p:ext uri="{BB962C8B-B14F-4D97-AF65-F5344CB8AC3E}">
        <p14:creationId xmlns:p14="http://schemas.microsoft.com/office/powerpoint/2010/main" val="134270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24</a:t>
            </a:fld>
            <a:endParaRPr lang="ko-KR" altLang="en-US" dirty="0"/>
          </a:p>
        </p:txBody>
      </p:sp>
    </p:spTree>
    <p:extLst>
      <p:ext uri="{BB962C8B-B14F-4D97-AF65-F5344CB8AC3E}">
        <p14:creationId xmlns:p14="http://schemas.microsoft.com/office/powerpoint/2010/main" val="74995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25</a:t>
            </a:fld>
            <a:endParaRPr lang="ko-KR" altLang="en-US" dirty="0"/>
          </a:p>
        </p:txBody>
      </p:sp>
    </p:spTree>
    <p:extLst>
      <p:ext uri="{BB962C8B-B14F-4D97-AF65-F5344CB8AC3E}">
        <p14:creationId xmlns:p14="http://schemas.microsoft.com/office/powerpoint/2010/main" val="361188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26</a:t>
            </a:fld>
            <a:endParaRPr lang="ko-KR" altLang="en-US" dirty="0"/>
          </a:p>
        </p:txBody>
      </p:sp>
    </p:spTree>
    <p:extLst>
      <p:ext uri="{BB962C8B-B14F-4D97-AF65-F5344CB8AC3E}">
        <p14:creationId xmlns:p14="http://schemas.microsoft.com/office/powerpoint/2010/main" val="71775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27</a:t>
            </a:fld>
            <a:endParaRPr lang="ko-KR" altLang="en-US" dirty="0"/>
          </a:p>
        </p:txBody>
      </p:sp>
    </p:spTree>
    <p:extLst>
      <p:ext uri="{BB962C8B-B14F-4D97-AF65-F5344CB8AC3E}">
        <p14:creationId xmlns:p14="http://schemas.microsoft.com/office/powerpoint/2010/main" val="1868521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28</a:t>
            </a:fld>
            <a:endParaRPr lang="ko-KR" altLang="en-US" dirty="0"/>
          </a:p>
        </p:txBody>
      </p:sp>
    </p:spTree>
    <p:extLst>
      <p:ext uri="{BB962C8B-B14F-4D97-AF65-F5344CB8AC3E}">
        <p14:creationId xmlns:p14="http://schemas.microsoft.com/office/powerpoint/2010/main" val="158384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29</a:t>
            </a:fld>
            <a:endParaRPr lang="ko-KR" altLang="en-US" dirty="0"/>
          </a:p>
        </p:txBody>
      </p:sp>
    </p:spTree>
    <p:extLst>
      <p:ext uri="{BB962C8B-B14F-4D97-AF65-F5344CB8AC3E}">
        <p14:creationId xmlns:p14="http://schemas.microsoft.com/office/powerpoint/2010/main" val="247602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solidFill>
                  <a:prstClr val="black"/>
                </a:solidFill>
              </a:rPr>
              <a:pPr/>
              <a:t>3</a:t>
            </a:fld>
            <a:endParaRPr lang="ko-KR" altLang="en-US" dirty="0">
              <a:solidFill>
                <a:prstClr val="black"/>
              </a:solidFill>
            </a:endParaRPr>
          </a:p>
        </p:txBody>
      </p:sp>
    </p:spTree>
    <p:extLst>
      <p:ext uri="{BB962C8B-B14F-4D97-AF65-F5344CB8AC3E}">
        <p14:creationId xmlns:p14="http://schemas.microsoft.com/office/powerpoint/2010/main" val="2536252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30</a:t>
            </a:fld>
            <a:endParaRPr lang="ko-KR" altLang="en-US" dirty="0"/>
          </a:p>
        </p:txBody>
      </p:sp>
    </p:spTree>
    <p:extLst>
      <p:ext uri="{BB962C8B-B14F-4D97-AF65-F5344CB8AC3E}">
        <p14:creationId xmlns:p14="http://schemas.microsoft.com/office/powerpoint/2010/main" val="3176767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200" b="1" dirty="0" smtClean="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a:t>
            </a:r>
            <a:r>
              <a:rPr lang="en-US" altLang="ko-KR" sz="1200" kern="1200" dirty="0" smtClean="0">
                <a:solidFill>
                  <a:schemeClr val="tx1"/>
                </a:solidFill>
                <a:effectLst/>
                <a:latin typeface="+mn-lt"/>
                <a:ea typeface="+mn-ea"/>
                <a:cs typeface="+mn-cs"/>
              </a:rPr>
              <a:t>Abiotic depletion, 2)</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Acidification, 3) Eutrophication, 4) Global warming</a:t>
            </a:r>
            <a:r>
              <a:rPr lang="en-US" altLang="ko-KR" sz="1200" kern="1200" dirty="0" smtClean="0">
                <a:solidFill>
                  <a:schemeClr val="tx1"/>
                </a:solidFill>
                <a:effectLst/>
                <a:latin typeface="+mn-lt"/>
                <a:ea typeface="+mn-ea"/>
                <a:cs typeface="+mn-cs"/>
              </a:rPr>
              <a:t>(GWP100)</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Ozone </a:t>
            </a:r>
            <a:r>
              <a:rPr lang="en-US" altLang="ko-KR" sz="1200" kern="1200" dirty="0" smtClean="0">
                <a:solidFill>
                  <a:schemeClr val="tx1"/>
                </a:solidFill>
                <a:effectLst/>
                <a:latin typeface="+mn-lt"/>
                <a:ea typeface="+mn-ea"/>
                <a:cs typeface="+mn-cs"/>
              </a:rPr>
              <a:t>layer depletion(ODP)</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 Human toxicity, 7) Fresh water aquatic ecotoxicity, 8) Marine aquatic ecotoxicity, 9) </a:t>
            </a:r>
            <a:r>
              <a:rPr lang="en-US" altLang="ko-KR" sz="1200" kern="1200" dirty="0" smtClean="0">
                <a:solidFill>
                  <a:schemeClr val="tx1"/>
                </a:solidFill>
                <a:effectLst/>
                <a:latin typeface="+mn-lt"/>
                <a:ea typeface="+mn-ea"/>
                <a:cs typeface="+mn-cs"/>
              </a:rPr>
              <a:t>Terrestrial ecotoxicity, </a:t>
            </a:r>
            <a:r>
              <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10) Photochemical </a:t>
            </a:r>
            <a:r>
              <a:rPr lang="en-US" altLang="ko-KR" sz="1200" kern="1200" dirty="0" smtClean="0">
                <a:solidFill>
                  <a:schemeClr val="tx1"/>
                </a:solidFill>
                <a:effectLst/>
                <a:latin typeface="+mn-lt"/>
                <a:ea typeface="+mn-ea"/>
                <a:cs typeface="+mn-cs"/>
              </a:rPr>
              <a:t>oxidation</a:t>
            </a:r>
            <a:endParaRPr lang="en-US" altLang="ko-KR" sz="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31</a:t>
            </a:fld>
            <a:endParaRPr lang="ko-KR" altLang="en-US" dirty="0"/>
          </a:p>
        </p:txBody>
      </p:sp>
    </p:spTree>
    <p:extLst>
      <p:ext uri="{BB962C8B-B14F-4D97-AF65-F5344CB8AC3E}">
        <p14:creationId xmlns:p14="http://schemas.microsoft.com/office/powerpoint/2010/main" val="21134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4</a:t>
            </a:fld>
            <a:endParaRPr lang="ko-KR" altLang="en-US" dirty="0"/>
          </a:p>
        </p:txBody>
      </p:sp>
    </p:spTree>
    <p:extLst>
      <p:ext uri="{BB962C8B-B14F-4D97-AF65-F5344CB8AC3E}">
        <p14:creationId xmlns:p14="http://schemas.microsoft.com/office/powerpoint/2010/main" val="14033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5</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6</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7</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8</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55580">
              <a:defRPr/>
            </a:pPr>
            <a:r>
              <a:rPr lang="en-US" altLang="ko-KR" sz="1300" b="1"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endParaRPr lang="ko-KR" altLang="en-US" sz="1300" b="1"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endPar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p>
            <a:pPr defTabSz="955580">
              <a:defRPr/>
            </a:pPr>
            <a:r>
              <a:rPr lang="en-US" altLang="ko-KR" sz="13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 Global Warming(GWP 100a), 2) Acidification, 3) Eutrophication, 4) Ozone Depletion, 5) Photochemical Smog Formation, 6) Primary Energy Demand, 7) Terretrial ecotoxicity, 8) Fresh water aquatic ecotoxicity, 9) Marine aquatic ecotoxicity, 10) Human toxicity, 11) Water Use</a:t>
            </a:r>
          </a:p>
          <a:p>
            <a:endParaRPr lang="ko-KR" altLang="en-US" dirty="0"/>
          </a:p>
        </p:txBody>
      </p:sp>
      <p:sp>
        <p:nvSpPr>
          <p:cNvPr id="4" name="슬라이드 번호 개체 틀 3"/>
          <p:cNvSpPr>
            <a:spLocks noGrp="1"/>
          </p:cNvSpPr>
          <p:nvPr>
            <p:ph type="sldNum" sz="quarter" idx="10"/>
          </p:nvPr>
        </p:nvSpPr>
        <p:spPr/>
        <p:txBody>
          <a:bodyPr/>
          <a:lstStyle/>
          <a:p>
            <a:fld id="{A1B7BEAD-25CF-4DC3-A120-9C0D38E716B4}" type="slidenum">
              <a:rPr lang="ko-KR" altLang="en-US" smtClean="0"/>
              <a:t>9</a:t>
            </a:fld>
            <a:endParaRPr lang="ko-KR" altLang="en-US" dirty="0"/>
          </a:p>
        </p:txBody>
      </p:sp>
    </p:spTree>
    <p:extLst>
      <p:ext uri="{BB962C8B-B14F-4D97-AF65-F5344CB8AC3E}">
        <p14:creationId xmlns:p14="http://schemas.microsoft.com/office/powerpoint/2010/main" val="253625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F9F9F9"/>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86244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140400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279596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F9F9F9"/>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52714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445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93399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8629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dirty="0">
              <a:solidFill>
                <a:prstClr val="black">
                  <a:tint val="75000"/>
                </a:prstClr>
              </a:solidFill>
            </a:endParaRPr>
          </a:p>
        </p:txBody>
      </p:sp>
      <p:sp>
        <p:nvSpPr>
          <p:cNvPr id="9" name="슬라이드 번호 개체 틀 8"/>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87350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22437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84110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40948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2289026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12794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8462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7255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380789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130311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150828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371742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110138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215153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ACAF513-41D8-4FBD-889F-CCE17FCCA7D9}" type="datetimeFigureOut">
              <a:rPr lang="ko-KR" altLang="en-US" smtClean="0"/>
              <a:t>2021-11-09</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229727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AF513-41D8-4FBD-889F-CCE17FCCA7D9}" type="datetimeFigureOut">
              <a:rPr lang="ko-KR" altLang="en-US" smtClean="0"/>
              <a:t>2021-11-09</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B7632-C8BF-45E2-9E78-0EB25F772A03}" type="slidenum">
              <a:rPr lang="ko-KR" altLang="en-US" smtClean="0"/>
              <a:t>‹#›</a:t>
            </a:fld>
            <a:endParaRPr lang="ko-KR" altLang="en-US" dirty="0"/>
          </a:p>
        </p:txBody>
      </p:sp>
    </p:spTree>
    <p:extLst>
      <p:ext uri="{BB962C8B-B14F-4D97-AF65-F5344CB8AC3E}">
        <p14:creationId xmlns:p14="http://schemas.microsoft.com/office/powerpoint/2010/main" val="7721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AF513-41D8-4FBD-889F-CCE17FCCA7D9}" type="datetimeFigureOut">
              <a:rPr lang="ko-KR" altLang="en-US" smtClean="0">
                <a:solidFill>
                  <a:prstClr val="black">
                    <a:tint val="75000"/>
                  </a:prstClr>
                </a:solidFill>
              </a:rPr>
              <a:pPr/>
              <a:t>2021-11-09</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B7632-C8BF-45E2-9E78-0EB25F772A0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64968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22.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7.jpeg"/><Relationship Id="rId4" Type="http://schemas.openxmlformats.org/officeDocument/2006/relationships/hyperlink" Target="http://www.wlivenews.com/wp-content/uploads/2016/09/Samsung-SM-G5510.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Display Products</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543416" y="887040"/>
            <a:ext cx="717208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prstClr val="black">
                    <a:lumMod val="75000"/>
                    <a:lumOff val="25000"/>
                  </a:prst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grpSp>
        <p:nvGrpSpPr>
          <p:cNvPr id="56" name="그룹 55"/>
          <p:cNvGrpSpPr/>
          <p:nvPr/>
        </p:nvGrpSpPr>
        <p:grpSpPr>
          <a:xfrm>
            <a:off x="5963845" y="3509565"/>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prstClr val="black">
                    <a:lumMod val="75000"/>
                    <a:lumOff val="25000"/>
                  </a:prst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grpSp>
        <p:nvGrpSpPr>
          <p:cNvPr id="61" name="그룹 60"/>
          <p:cNvGrpSpPr/>
          <p:nvPr/>
        </p:nvGrpSpPr>
        <p:grpSpPr>
          <a:xfrm>
            <a:off x="353620" y="3509565"/>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prstClr val="black">
                    <a:lumMod val="75000"/>
                    <a:lumOff val="25000"/>
                  </a:prst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graphicFrame>
        <p:nvGraphicFramePr>
          <p:cNvPr id="64" name="표 63"/>
          <p:cNvGraphicFramePr>
            <a:graphicFrameLocks noGrp="1"/>
          </p:cNvGraphicFramePr>
          <p:nvPr>
            <p:extLst>
              <p:ext uri="{D42A27DB-BD31-4B8C-83A1-F6EECF244321}">
                <p14:modId xmlns:p14="http://schemas.microsoft.com/office/powerpoint/2010/main" val="1880848626"/>
              </p:ext>
            </p:extLst>
          </p:nvPr>
        </p:nvGraphicFramePr>
        <p:xfrm>
          <a:off x="583574" y="3898743"/>
          <a:ext cx="5093326" cy="2174797"/>
        </p:xfrm>
        <a:graphic>
          <a:graphicData uri="http://schemas.openxmlformats.org/drawingml/2006/table">
            <a:tbl>
              <a:tblPr firstRow="1" bandRow="1">
                <a:tableStyleId>{5C22544A-7EE6-4342-B048-85BDC9FD1C3A}</a:tableStyleId>
              </a:tblPr>
              <a:tblGrid>
                <a:gridCol w="1321426">
                  <a:extLst>
                    <a:ext uri="{9D8B030D-6E8A-4147-A177-3AD203B41FA5}">
                      <a16:colId xmlns:a16="http://schemas.microsoft.com/office/drawing/2014/main" xmlns="" val="20000"/>
                    </a:ext>
                  </a:extLst>
                </a:gridCol>
                <a:gridCol w="3771900">
                  <a:extLst>
                    <a:ext uri="{9D8B030D-6E8A-4147-A177-3AD203B41FA5}">
                      <a16:colId xmlns:a16="http://schemas.microsoft.com/office/drawing/2014/main" xmlns="" val="20001"/>
                    </a:ext>
                  </a:extLst>
                </a:gridCol>
              </a:tblGrid>
              <a:tr h="400144">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00144">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2.2</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74365">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2001 as provided in the SimaPro 7.1.5 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0144">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solidFill>
                          <a:latin typeface="Arial" panose="020B0604020202020204" pitchFamily="34" charset="0"/>
                          <a:ea typeface="나눔고딕" panose="020D0604000000000000" pitchFamily="50" charset="-127"/>
                          <a:cs typeface="Arial" panose="020B0604020202020204" pitchFamily="34" charset="0"/>
                        </a:rPr>
                        <a:t>SimaPro 7.1.5</a:t>
                      </a:r>
                      <a:endParaRPr lang="ko-KR" altLang="en-US" sz="1200" b="0" kern="1200" dirty="0">
                        <a:solidFill>
                          <a:schemeClr val="tx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2590151331"/>
              </p:ext>
            </p:extLst>
          </p:nvPr>
        </p:nvGraphicFramePr>
        <p:xfrm>
          <a:off x="6215551" y="3897002"/>
          <a:ext cx="5562319" cy="2142054"/>
        </p:xfrm>
        <a:graphic>
          <a:graphicData uri="http://schemas.openxmlformats.org/drawingml/2006/table">
            <a:tbl>
              <a:tblPr firstRow="1" bandRow="1">
                <a:tableStyleId>{5C22544A-7EE6-4342-B048-85BDC9FD1C3A}</a:tableStyleId>
              </a:tblPr>
              <a:tblGrid>
                <a:gridCol w="1260423">
                  <a:extLst>
                    <a:ext uri="{9D8B030D-6E8A-4147-A177-3AD203B41FA5}">
                      <a16:colId xmlns:a16="http://schemas.microsoft.com/office/drawing/2014/main" xmlns="" val="20000"/>
                    </a:ext>
                  </a:extLst>
                </a:gridCol>
                <a:gridCol w="4301896">
                  <a:extLst>
                    <a:ext uri="{9D8B030D-6E8A-4147-A177-3AD203B41FA5}">
                      <a16:colId xmlns:a16="http://schemas.microsoft.com/office/drawing/2014/main" xmlns="" val="20001"/>
                    </a:ext>
                  </a:extLst>
                </a:gridCol>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p>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(Data collection from</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3 Plants</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solidFill>
                          <a:latin typeface="Arial" panose="020B0604020202020204" pitchFamily="34" charset="0"/>
                          <a:ea typeface="나눔고딕" panose="020D0604000000000000" pitchFamily="50" charset="-127"/>
                          <a:cs typeface="Arial" panose="020B0604020202020204" pitchFamily="34" charset="0"/>
                        </a:rPr>
                        <a:t>From Mexico/</a:t>
                      </a:r>
                      <a:r>
                        <a:rPr lang="en-US" altLang="ko-KR" sz="1200" b="0" kern="1200" baseline="0" dirty="0" smtClean="0">
                          <a:solidFill>
                            <a:schemeClr val="tx1"/>
                          </a:solidFill>
                          <a:latin typeface="Arial" panose="020B0604020202020204" pitchFamily="34" charset="0"/>
                          <a:ea typeface="나눔고딕" panose="020D0604000000000000" pitchFamily="50" charset="-127"/>
                          <a:cs typeface="Arial" panose="020B0604020202020204" pitchFamily="34" charset="0"/>
                        </a:rPr>
                        <a:t>Vietnam/Slovakia/China to </a:t>
                      </a:r>
                      <a:r>
                        <a:rPr lang="en-US" altLang="ko-KR" sz="1200" b="0" kern="1200" dirty="0" smtClean="0">
                          <a:solidFill>
                            <a:schemeClr val="tx1"/>
                          </a:solidFill>
                          <a:latin typeface="Arial" panose="020B0604020202020204" pitchFamily="34" charset="0"/>
                          <a:ea typeface="나눔고딕" panose="020D0604000000000000" pitchFamily="50" charset="-127"/>
                          <a:cs typeface="Arial" panose="020B0604020202020204" pitchFamily="34" charset="0"/>
                        </a:rPr>
                        <a:t>America, Europe</a:t>
                      </a:r>
                      <a:r>
                        <a:rPr lang="en-US" altLang="ko-KR" sz="1200" b="0" kern="1200" baseline="0" dirty="0" smtClean="0">
                          <a:solidFill>
                            <a:schemeClr val="tx1"/>
                          </a:solidFill>
                          <a:latin typeface="Arial" panose="020B0604020202020204" pitchFamily="34" charset="0"/>
                          <a:ea typeface="나눔고딕" panose="020D0604000000000000" pitchFamily="50" charset="-127"/>
                          <a:cs typeface="Arial" panose="020B0604020202020204" pitchFamily="34" charset="0"/>
                        </a:rPr>
                        <a:t> and Asia countries</a:t>
                      </a:r>
                      <a:endParaRPr lang="ko-KR" altLang="en-US" sz="1200" b="0" kern="1200" dirty="0">
                        <a:solidFill>
                          <a:schemeClr val="tx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Usage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 name="직사각형 4"/>
          <p:cNvSpPr/>
          <p:nvPr/>
        </p:nvSpPr>
        <p:spPr>
          <a:xfrm>
            <a:off x="508420" y="1512890"/>
            <a:ext cx="11350205" cy="2031325"/>
          </a:xfrm>
          <a:prstGeom prst="rect">
            <a:avLst/>
          </a:prstGeom>
        </p:spPr>
        <p:txBody>
          <a:bodyPr wrap="square">
            <a:spAutoFit/>
          </a:bodyPr>
          <a:lstStyle/>
          <a:p>
            <a:pPr algn="just"/>
            <a:r>
              <a:rPr lang="en-US" altLang="ko-KR" sz="1400" dirty="0" smtClean="0">
                <a:solidFill>
                  <a:srgbClr val="3B3838"/>
                </a:solidFill>
                <a:latin typeface="Arial"/>
                <a:cs typeface="Arial"/>
              </a:rPr>
              <a:t>Samsung has recently performed the life cycle assessment(</a:t>
            </a:r>
            <a:r>
              <a:rPr lang="en-US" altLang="ko-KR" sz="1400" dirty="0">
                <a:solidFill>
                  <a:srgbClr val="3B3838"/>
                </a:solidFill>
                <a:latin typeface="Arial"/>
                <a:cs typeface="Arial"/>
              </a:rPr>
              <a:t>LCA) of its </a:t>
            </a:r>
            <a:r>
              <a:rPr lang="en-US" altLang="ko-KR" sz="1400" dirty="0" smtClean="0">
                <a:latin typeface="Arial"/>
                <a:cs typeface="Arial"/>
              </a:rPr>
              <a:t>55-inch UHD display and 24-inch monitor product </a:t>
            </a:r>
            <a:r>
              <a:rPr lang="en-US" altLang="ko-KR" sz="1400" dirty="0">
                <a:latin typeface="Arial"/>
                <a:cs typeface="Arial"/>
              </a:rPr>
              <a:t>to better understand potential environmental impacts </a:t>
            </a:r>
            <a:r>
              <a:rPr lang="en-US" altLang="ko-KR" sz="1400" dirty="0" smtClean="0">
                <a:latin typeface="Arial"/>
                <a:cs typeface="Arial"/>
              </a:rPr>
              <a:t>may caused from the product through its whole life cycle including</a:t>
            </a:r>
            <a:r>
              <a:rPr lang="en-US" altLang="ko-KR" sz="1400" dirty="0">
                <a:latin typeface="Arial"/>
                <a:cs typeface="Arial"/>
              </a:rPr>
              <a:t>; pre-manufacturing; product manufacturing; distribution; product use; and disposal phase. </a:t>
            </a:r>
            <a:r>
              <a:rPr lang="en-US" altLang="ko-KR" sz="1400" dirty="0" smtClean="0">
                <a:latin typeface="Arial"/>
                <a:cs typeface="Arial"/>
              </a:rPr>
              <a:t>The assessment has </a:t>
            </a:r>
            <a:r>
              <a:rPr lang="en-US" altLang="ko-KR" sz="1400" dirty="0">
                <a:latin typeface="Arial"/>
                <a:cs typeface="Arial"/>
              </a:rPr>
              <a:t>been completed according to international standard ISO 14040 series. Samsung has used Simapro7 software and a dedicated LCA S/W database to measure environmental impacts using a wide range of data categories including; Product bill of material (BOM), parts and components logistics, energy consumption in product use and end-of-life scenario data in order to attain the highest level of accuracy. The outcome of the LCA confirmed and quantified </a:t>
            </a:r>
            <a:r>
              <a:rPr lang="en-US" altLang="ko-KR" sz="1400" dirty="0" smtClean="0">
                <a:latin typeface="Arial"/>
                <a:cs typeface="Arial"/>
              </a:rPr>
              <a:t>12 </a:t>
            </a:r>
            <a:r>
              <a:rPr lang="en-US" altLang="ko-KR" sz="1400" dirty="0">
                <a:latin typeface="Arial"/>
                <a:cs typeface="Arial"/>
              </a:rPr>
              <a:t>potential environment impact categories including; global warming; abiotic depletion; </a:t>
            </a:r>
            <a:r>
              <a:rPr lang="en-US" altLang="ko-KR" sz="1400" dirty="0" smtClean="0">
                <a:latin typeface="Arial"/>
                <a:cs typeface="Arial"/>
              </a:rPr>
              <a:t>eutrophication</a:t>
            </a:r>
            <a:r>
              <a:rPr lang="en-US" altLang="ko-KR" sz="1400" dirty="0">
                <a:latin typeface="Arial"/>
                <a:cs typeface="Arial"/>
              </a:rPr>
              <a:t>; </a:t>
            </a:r>
            <a:r>
              <a:rPr lang="en-US" altLang="ko-KR" sz="1400" dirty="0" smtClean="0">
                <a:latin typeface="Arial"/>
                <a:cs typeface="Arial"/>
              </a:rPr>
              <a:t>ozone </a:t>
            </a:r>
            <a:r>
              <a:rPr lang="en-US" altLang="ko-KR" sz="1400" dirty="0">
                <a:latin typeface="Arial"/>
                <a:cs typeface="Arial"/>
              </a:rPr>
              <a:t>layer </a:t>
            </a:r>
            <a:r>
              <a:rPr lang="en-US" altLang="ko-KR" sz="1400" dirty="0" smtClean="0">
                <a:latin typeface="Arial"/>
                <a:cs typeface="Arial"/>
              </a:rPr>
              <a:t>depletion and water consumption; </a:t>
            </a:r>
            <a:r>
              <a:rPr lang="en-US" altLang="ko-KR" sz="1400" dirty="0">
                <a:latin typeface="Arial"/>
                <a:cs typeface="Arial"/>
              </a:rPr>
              <a:t>where each impact category has been assessed for each life cycle stage. </a:t>
            </a:r>
            <a:r>
              <a:rPr lang="en-US" altLang="ko-KR" sz="1400" dirty="0" smtClean="0">
                <a:latin typeface="Arial" panose="020B0604020202020204" pitchFamily="34" charset="0"/>
                <a:cs typeface="Arial" panose="020B0604020202020204" pitchFamily="34" charset="0"/>
              </a:rPr>
              <a:t>Critical </a:t>
            </a:r>
            <a:r>
              <a:rPr lang="en-US" altLang="ko-KR" sz="1400" dirty="0">
                <a:latin typeface="Arial" panose="020B0604020202020204" pitchFamily="34" charset="0"/>
                <a:cs typeface="Arial" panose="020B0604020202020204" pitchFamily="34" charset="0"/>
              </a:rPr>
              <a:t>review </a:t>
            </a:r>
            <a:r>
              <a:rPr lang="en-US" altLang="ko-KR" sz="1400" dirty="0" smtClean="0">
                <a:latin typeface="Arial" panose="020B0604020202020204" pitchFamily="34" charset="0"/>
                <a:cs typeface="Arial" panose="020B0604020202020204" pitchFamily="34" charset="0"/>
              </a:rPr>
              <a:t>of this study result was </a:t>
            </a:r>
            <a:r>
              <a:rPr lang="en-US" altLang="ko-KR" sz="1400" dirty="0">
                <a:latin typeface="Arial" panose="020B0604020202020204" pitchFamily="34" charset="0"/>
                <a:cs typeface="Arial" panose="020B0604020202020204" pitchFamily="34" charset="0"/>
              </a:rPr>
              <a:t>done by an expert from </a:t>
            </a:r>
            <a:r>
              <a:rPr lang="en-US" altLang="ko-KR" sz="1400" dirty="0" smtClean="0">
                <a:latin typeface="Arial" panose="020B0604020202020204" pitchFamily="34" charset="0"/>
                <a:cs typeface="Arial" panose="020B0604020202020204" pitchFamily="34" charset="0"/>
              </a:rPr>
              <a:t>Underwriters Laboratory(UL).</a:t>
            </a:r>
            <a:endParaRPr lang="en-US" altLang="ko-K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701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차트 19"/>
          <p:cNvGraphicFramePr>
            <a:graphicFrameLocks/>
          </p:cNvGraphicFramePr>
          <p:nvPr>
            <p:extLst>
              <p:ext uri="{D42A27DB-BD31-4B8C-83A1-F6EECF244321}">
                <p14:modId xmlns:p14="http://schemas.microsoft.com/office/powerpoint/2010/main" val="3660319081"/>
              </p:ext>
            </p:extLst>
          </p:nvPr>
        </p:nvGraphicFramePr>
        <p:xfrm>
          <a:off x="7078241" y="750292"/>
          <a:ext cx="4476055" cy="2443869"/>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157675" y="1543602"/>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4" name="표 13"/>
          <p:cNvGraphicFramePr>
            <a:graphicFrameLocks noGrp="1"/>
          </p:cNvGraphicFramePr>
          <p:nvPr>
            <p:extLst>
              <p:ext uri="{D42A27DB-BD31-4B8C-83A1-F6EECF244321}">
                <p14:modId xmlns:p14="http://schemas.microsoft.com/office/powerpoint/2010/main" val="2994598231"/>
              </p:ext>
            </p:extLst>
          </p:nvPr>
        </p:nvGraphicFramePr>
        <p:xfrm>
          <a:off x="2682359" y="1038523"/>
          <a:ext cx="3889891" cy="1826768"/>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SM-J120A </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(Galaxy</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J1x)</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Quad-core 1.2 GHz </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132.6 x 69.3 x 8.9 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AMOLED 4.5”</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microSD, up to 128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2050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 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132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pic>
        <p:nvPicPr>
          <p:cNvPr id="19" name="그림 18"/>
          <p:cNvPicPr/>
          <p:nvPr/>
        </p:nvPicPr>
        <p:blipFill>
          <a:blip r:embed="rId4">
            <a:extLst>
              <a:ext uri="{28A0092B-C50C-407E-A947-70E740481C1C}">
                <a14:useLocalDpi xmlns:a14="http://schemas.microsoft.com/office/drawing/2010/main" val="0"/>
              </a:ext>
            </a:extLst>
          </a:blip>
          <a:stretch>
            <a:fillRect/>
          </a:stretch>
        </p:blipFill>
        <p:spPr>
          <a:xfrm rot="400255">
            <a:off x="576798" y="1052635"/>
            <a:ext cx="1950762" cy="1799980"/>
          </a:xfrm>
          <a:prstGeom prst="rect">
            <a:avLst/>
          </a:prstGeom>
        </p:spPr>
      </p:pic>
      <p:graphicFrame>
        <p:nvGraphicFramePr>
          <p:cNvPr id="25" name="차트 24"/>
          <p:cNvGraphicFramePr>
            <a:graphicFrameLocks/>
          </p:cNvGraphicFramePr>
          <p:nvPr>
            <p:extLst>
              <p:ext uri="{D42A27DB-BD31-4B8C-83A1-F6EECF244321}">
                <p14:modId xmlns:p14="http://schemas.microsoft.com/office/powerpoint/2010/main" val="3174125494"/>
              </p:ext>
            </p:extLst>
          </p:nvPr>
        </p:nvGraphicFramePr>
        <p:xfrm>
          <a:off x="535432" y="3603246"/>
          <a:ext cx="11116378" cy="31913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122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차트 17"/>
          <p:cNvGraphicFramePr>
            <a:graphicFrameLocks/>
          </p:cNvGraphicFramePr>
          <p:nvPr>
            <p:extLst>
              <p:ext uri="{D42A27DB-BD31-4B8C-83A1-F6EECF244321}">
                <p14:modId xmlns:p14="http://schemas.microsoft.com/office/powerpoint/2010/main" val="3906089920"/>
              </p:ext>
            </p:extLst>
          </p:nvPr>
        </p:nvGraphicFramePr>
        <p:xfrm>
          <a:off x="6994006" y="833218"/>
          <a:ext cx="4758941" cy="2301107"/>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157675" y="1552655"/>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3"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112" y="1047749"/>
            <a:ext cx="1413682" cy="1793405"/>
          </a:xfrm>
          <a:prstGeom prst="rect">
            <a:avLst/>
          </a:prstGeom>
          <a:noFill/>
          <a:ln>
            <a:noFill/>
          </a:ln>
          <a:extLst/>
        </p:spPr>
      </p:pic>
      <p:graphicFrame>
        <p:nvGraphicFramePr>
          <p:cNvPr id="17" name="차트 16"/>
          <p:cNvGraphicFramePr>
            <a:graphicFrameLocks/>
          </p:cNvGraphicFramePr>
          <p:nvPr>
            <p:extLst>
              <p:ext uri="{D42A27DB-BD31-4B8C-83A1-F6EECF244321}">
                <p14:modId xmlns:p14="http://schemas.microsoft.com/office/powerpoint/2010/main" val="1600150561"/>
              </p:ext>
            </p:extLst>
          </p:nvPr>
        </p:nvGraphicFramePr>
        <p:xfrm>
          <a:off x="567609" y="3614782"/>
          <a:ext cx="11146336" cy="31543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표 13"/>
          <p:cNvGraphicFramePr>
            <a:graphicFrameLocks noGrp="1"/>
          </p:cNvGraphicFramePr>
          <p:nvPr>
            <p:extLst>
              <p:ext uri="{D42A27DB-BD31-4B8C-83A1-F6EECF244321}">
                <p14:modId xmlns:p14="http://schemas.microsoft.com/office/powerpoint/2010/main" val="3565246268"/>
              </p:ext>
            </p:extLst>
          </p:nvPr>
        </p:nvGraphicFramePr>
        <p:xfrm>
          <a:off x="2682359" y="1038523"/>
          <a:ext cx="3889891" cy="1826768"/>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SM-T377P (Galaxy TAB E)</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Quad-Core 1.2GHz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212.1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x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126.0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x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8.9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TFT</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8.0</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1.5GB</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R</a:t>
                      </a:r>
                      <a:r>
                        <a:rPr lang="en-US" altLang="ko-KR" sz="1100" dirty="0" smtClean="0">
                          <a:effectLst/>
                        </a:rPr>
                        <a:t>AM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5000mAh</a:t>
                      </a:r>
                      <a:endParaRPr lang="ko-KR" sz="1100" b="0" kern="1200" baseline="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5M pixel / Front : 2M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 192g / Packaging</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259g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177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표 13"/>
          <p:cNvGraphicFramePr>
            <a:graphicFrameLocks noGrp="1"/>
          </p:cNvGraphicFramePr>
          <p:nvPr>
            <p:extLst>
              <p:ext uri="{D42A27DB-BD31-4B8C-83A1-F6EECF244321}">
                <p14:modId xmlns:p14="http://schemas.microsoft.com/office/powerpoint/2010/main" val="562070186"/>
              </p:ext>
            </p:extLst>
          </p:nvPr>
        </p:nvGraphicFramePr>
        <p:xfrm>
          <a:off x="2691884" y="1049852"/>
          <a:ext cx="3889891" cy="1826768"/>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SM-N920V (Galaxy Note5)</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Octa-Core 2.1GHz</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1.5GHz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153.2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x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76.2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x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7.62 </a:t>
                      </a: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Super AMOLED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5.7</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32GB, 4GB RAM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3000mAh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16M pixel / Front : 5M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 192g / Packaging</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259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graphicFrame>
        <p:nvGraphicFramePr>
          <p:cNvPr id="17" name="차트 16"/>
          <p:cNvGraphicFramePr>
            <a:graphicFrameLocks/>
          </p:cNvGraphicFramePr>
          <p:nvPr>
            <p:extLst>
              <p:ext uri="{D42A27DB-BD31-4B8C-83A1-F6EECF244321}">
                <p14:modId xmlns:p14="http://schemas.microsoft.com/office/powerpoint/2010/main" val="540026857"/>
              </p:ext>
            </p:extLst>
          </p:nvPr>
        </p:nvGraphicFramePr>
        <p:xfrm>
          <a:off x="7225685" y="837552"/>
          <a:ext cx="4817798" cy="2256653"/>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177861" y="1584271"/>
            <a:ext cx="857250" cy="8537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3" name="그림 12"/>
          <p:cNvPicPr>
            <a:picLocks noChangeAspect="1"/>
          </p:cNvPicPr>
          <p:nvPr/>
        </p:nvPicPr>
        <p:blipFill rotWithShape="1">
          <a:blip r:embed="rId4" cstate="print">
            <a:extLst>
              <a:ext uri="{28A0092B-C50C-407E-A947-70E740481C1C}">
                <a14:useLocalDpi xmlns:a14="http://schemas.microsoft.com/office/drawing/2010/main" val="0"/>
              </a:ext>
            </a:extLst>
          </a:blip>
          <a:srcRect l="25878" r="26543"/>
          <a:stretch/>
        </p:blipFill>
        <p:spPr>
          <a:xfrm>
            <a:off x="935836" y="1064732"/>
            <a:ext cx="1239140" cy="1736250"/>
          </a:xfrm>
          <a:prstGeom prst="rect">
            <a:avLst/>
          </a:prstGeom>
        </p:spPr>
      </p:pic>
      <p:graphicFrame>
        <p:nvGraphicFramePr>
          <p:cNvPr id="20" name="차트 19"/>
          <p:cNvGraphicFramePr>
            <a:graphicFrameLocks/>
          </p:cNvGraphicFramePr>
          <p:nvPr>
            <p:extLst>
              <p:ext uri="{D42A27DB-BD31-4B8C-83A1-F6EECF244321}">
                <p14:modId xmlns:p14="http://schemas.microsoft.com/office/powerpoint/2010/main" val="2147224005"/>
              </p:ext>
            </p:extLst>
          </p:nvPr>
        </p:nvGraphicFramePr>
        <p:xfrm>
          <a:off x="567609" y="3620129"/>
          <a:ext cx="11103691" cy="31656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770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4"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67" y="1060946"/>
            <a:ext cx="1703210" cy="1676512"/>
          </a:xfrm>
          <a:prstGeom prst="rect">
            <a:avLst/>
          </a:prstGeom>
          <a:noFill/>
          <a:ln>
            <a:noFill/>
          </a:ln>
          <a:extLst/>
        </p:spPr>
      </p:pic>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ext uri="{D42A27DB-BD31-4B8C-83A1-F6EECF244321}">
                <p14:modId xmlns:p14="http://schemas.microsoft.com/office/powerpoint/2010/main" val="3582120178"/>
              </p:ext>
            </p:extLst>
          </p:nvPr>
        </p:nvGraphicFramePr>
        <p:xfrm>
          <a:off x="2739509" y="1049852"/>
          <a:ext cx="3889891" cy="1826768"/>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SM-G920V (Galaxy S6)</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Octa-Core 2.1GHz, 1.5GHz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143.4 x 70.5 x 6.8 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Super AMOLED 5.1</a:t>
                      </a:r>
                      <a:r>
                        <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32GB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2550mAh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16M pixel / Front : 5M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3332">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 138g / Packaging</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261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graphicFrame>
        <p:nvGraphicFramePr>
          <p:cNvPr id="12" name="차트 11"/>
          <p:cNvGraphicFramePr>
            <a:graphicFrameLocks/>
          </p:cNvGraphicFramePr>
          <p:nvPr>
            <p:extLst>
              <p:ext uri="{D42A27DB-BD31-4B8C-83A1-F6EECF244321}">
                <p14:modId xmlns:p14="http://schemas.microsoft.com/office/powerpoint/2010/main" val="243720384"/>
              </p:ext>
            </p:extLst>
          </p:nvPr>
        </p:nvGraphicFramePr>
        <p:xfrm>
          <a:off x="645009" y="3654514"/>
          <a:ext cx="11032640" cy="3192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차트 14"/>
          <p:cNvGraphicFramePr>
            <a:graphicFrameLocks/>
          </p:cNvGraphicFramePr>
          <p:nvPr>
            <p:extLst>
              <p:ext uri="{D42A27DB-BD31-4B8C-83A1-F6EECF244321}">
                <p14:modId xmlns:p14="http://schemas.microsoft.com/office/powerpoint/2010/main" val="4004584608"/>
              </p:ext>
            </p:extLst>
          </p:nvPr>
        </p:nvGraphicFramePr>
        <p:xfrm>
          <a:off x="7128404" y="736740"/>
          <a:ext cx="4723342" cy="2373587"/>
        </p:xfrm>
        <a:graphic>
          <a:graphicData uri="http://schemas.openxmlformats.org/drawingml/2006/chart">
            <c:chart xmlns:c="http://schemas.openxmlformats.org/drawingml/2006/chart" xmlns:r="http://schemas.openxmlformats.org/officeDocument/2006/relationships" r:id="rId5"/>
          </a:graphicData>
        </a:graphic>
      </p:graphicFrame>
      <p:sp>
        <p:nvSpPr>
          <p:cNvPr id="16" name="타원 15"/>
          <p:cNvSpPr/>
          <p:nvPr/>
        </p:nvSpPr>
        <p:spPr>
          <a:xfrm>
            <a:off x="8169846" y="1559005"/>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38575" y="6505575"/>
            <a:ext cx="48387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17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Galaxy Note20 Ultra</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11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916953"/>
          <a:ext cx="3889891" cy="2098141"/>
        </p:xfrm>
        <a:graphic>
          <a:graphicData uri="http://schemas.openxmlformats.org/drawingml/2006/table">
            <a:tbl>
              <a:tblPr firstRow="1" bandRow="1">
                <a:tableStyleId>{5C22544A-7EE6-4342-B048-85BDC9FD1C3A}</a:tableStyleId>
              </a:tblPr>
              <a:tblGrid>
                <a:gridCol w="1254947"/>
                <a:gridCol w="2634944"/>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SM-N986B (Galaxy Note20</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Ultra</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Octa-Core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3.09GHz,2.4GHz,1.8GHz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164.8 × 77.2 × 8.1mm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OLED 6.9</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256GB, RAM 12GB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4500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108M pixel / Sub : 10M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303.79g / PKG</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252.14g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pic>
        <p:nvPicPr>
          <p:cNvPr id="17" name="그림 16"/>
          <p:cNvPicPr/>
          <p:nvPr/>
        </p:nvPicPr>
        <p:blipFill>
          <a:blip r:embed="rId3"/>
          <a:stretch>
            <a:fillRect/>
          </a:stretch>
        </p:blipFill>
        <p:spPr>
          <a:xfrm>
            <a:off x="585249" y="1061296"/>
            <a:ext cx="1650007" cy="1750897"/>
          </a:xfrm>
          <a:prstGeom prst="rect">
            <a:avLst/>
          </a:prstGeom>
        </p:spPr>
      </p:pic>
      <p:graphicFrame>
        <p:nvGraphicFramePr>
          <p:cNvPr id="2" name="표 1"/>
          <p:cNvGraphicFramePr>
            <a:graphicFrameLocks noGrp="1"/>
          </p:cNvGraphicFramePr>
          <p:nvPr>
            <p:extLst/>
          </p:nvPr>
        </p:nvGraphicFramePr>
        <p:xfrm>
          <a:off x="6433820" y="916946"/>
          <a:ext cx="5453378" cy="2098147"/>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249567">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1.69E-01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Sb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1.01E-01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1.05E-03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1.00E-05</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6.63E-02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5.22E-04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1.88E-01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altLang="ko-KR" sz="750" kern="1200" dirty="0" smtClean="0">
                          <a:solidFill>
                            <a:schemeClr val="dk1"/>
                          </a:solidFill>
                          <a:effectLst/>
                          <a:latin typeface="+mn-lt"/>
                          <a:ea typeface="+mn-ea"/>
                          <a:cs typeface="+mn-cs"/>
                        </a:rPr>
                        <a:t>SO</a:t>
                      </a:r>
                      <a:r>
                        <a:rPr lang="en-US" altLang="ko-KR" sz="750" kern="1200" baseline="-25000" dirty="0" smtClean="0">
                          <a:solidFill>
                            <a:schemeClr val="dk1"/>
                          </a:solidFill>
                          <a:effectLst/>
                          <a:latin typeface="+mn-lt"/>
                          <a:ea typeface="+mn-ea"/>
                          <a:cs typeface="+mn-cs"/>
                        </a:rPr>
                        <a:t>2</a:t>
                      </a:r>
                      <a:r>
                        <a:rPr lang="en-US" altLang="ko-KR" sz="750" kern="1200" dirty="0" smtClean="0">
                          <a:solidFill>
                            <a:schemeClr val="dk1"/>
                          </a:solidFill>
                          <a:effectLst/>
                          <a:latin typeface="+mn-lt"/>
                          <a:ea typeface="+mn-ea"/>
                          <a:cs typeface="+mn-cs"/>
                        </a:rPr>
                        <a:t> </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1.25E-01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2.17E-03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2.01E-02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4.03E-02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5.63E-04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9.56E-02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altLang="ko-KR" sz="750" kern="1200" dirty="0" smtClean="0">
                          <a:solidFill>
                            <a:schemeClr val="dk1"/>
                          </a:solidFill>
                          <a:effectLst/>
                          <a:latin typeface="+mn-lt"/>
                          <a:ea typeface="+mn-ea"/>
                          <a:cs typeface="+mn-cs"/>
                        </a:rPr>
                        <a:t>kgPO</a:t>
                      </a:r>
                      <a:r>
                        <a:rPr lang="en-US" altLang="ko-KR" sz="750" kern="1200" baseline="-25000" dirty="0" smtClean="0">
                          <a:solidFill>
                            <a:schemeClr val="dk1"/>
                          </a:solidFill>
                          <a:effectLst/>
                          <a:latin typeface="+mn-lt"/>
                          <a:ea typeface="+mn-ea"/>
                          <a:cs typeface="+mn-cs"/>
                        </a:rPr>
                        <a:t>4</a:t>
                      </a:r>
                      <a:r>
                        <a:rPr lang="en-US" altLang="ko-KR" sz="750" kern="1200" baseline="30000" dirty="0" smtClean="0">
                          <a:solidFill>
                            <a:schemeClr val="dk1"/>
                          </a:solidFill>
                          <a:effectLst/>
                          <a:latin typeface="+mn-lt"/>
                          <a:ea typeface="+mn-ea"/>
                          <a:cs typeface="+mn-cs"/>
                        </a:rPr>
                        <a:t>3-</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7.33E-02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5.72E-04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3.43E-03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1.78E-02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5.24E-04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2.97E+01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CO</a:t>
                      </a:r>
                      <a:r>
                        <a:rPr lang="en-US" altLang="ko-KR" sz="750" kern="1200" baseline="-25000" dirty="0" smtClean="0">
                          <a:solidFill>
                            <a:schemeClr val="dk1"/>
                          </a:solidFill>
                          <a:effectLst/>
                          <a:latin typeface="+mn-lt"/>
                          <a:ea typeface="+mn-ea"/>
                          <a:cs typeface="+mn-cs"/>
                        </a:rPr>
                        <a:t>2</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1.37E+01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1.18E+00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5.28E+00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9.10E+00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5.02E-01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2.46E-06</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CFC-11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1.39E-06</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3.27E-11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6.72E-07</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3.85E-07</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1.13E-08</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1.06E+02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9.12E+01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5.03E-05</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4.26E+00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7.68E+00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2.62E+00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8.71E+01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7.98E+01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1.03E-04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3.76E-02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6.43E+00</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8.40E-01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1.31E+05</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1.21E+05</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8.60E-02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3.71E+02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8.80E+03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5.11E+02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2.09E-01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1.49E-01</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3.13E-06</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4.60E-03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5.50E-02</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7.38E-04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dirty="0">
                          <a:effectLst/>
                        </a:rPr>
                        <a:t>6.59E-03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a:t>
                      </a:r>
                      <a:r>
                        <a:rPr lang="en-US" altLang="ko-KR" sz="750" kern="1200" baseline="-25000" dirty="0" smtClean="0">
                          <a:solidFill>
                            <a:schemeClr val="dk1"/>
                          </a:solidFill>
                          <a:effectLst/>
                          <a:latin typeface="+mn-lt"/>
                          <a:ea typeface="+mn-ea"/>
                          <a:cs typeface="+mn-cs"/>
                        </a:rPr>
                        <a:t>2</a:t>
                      </a:r>
                      <a:r>
                        <a:rPr lang="en-US" sz="750" u="none" strike="noStrike" dirty="0" smtClean="0">
                          <a:effectLst/>
                        </a:rPr>
                        <a:t>H</a:t>
                      </a:r>
                      <a:r>
                        <a:rPr lang="en-US" altLang="ko-KR" sz="750" kern="1200" baseline="-25000" dirty="0" smtClean="0">
                          <a:solidFill>
                            <a:schemeClr val="dk1"/>
                          </a:solidFill>
                          <a:effectLst/>
                          <a:latin typeface="+mn-lt"/>
                          <a:ea typeface="+mn-ea"/>
                          <a:cs typeface="+mn-cs"/>
                        </a:rPr>
                        <a:t>4</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5.27E-03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-1.21E-03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8.52E-04</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1.60E-03</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7.47E-05</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3" name="차트 12"/>
          <p:cNvGraphicFramePr/>
          <p:nvPr>
            <p:extLst>
              <p:ext uri="{D42A27DB-BD31-4B8C-83A1-F6EECF244321}">
                <p14:modId xmlns:p14="http://schemas.microsoft.com/office/powerpoint/2010/main" val="1155142241"/>
              </p:ext>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2390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Galaxy Tab S7+</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a:t>
            </a:r>
            <a:r>
              <a:rPr lang="en-US" altLang="ko-KR" sz="1400" dirty="0" smtClean="0">
                <a:solidFill>
                  <a:srgbClr val="3B3838"/>
                </a:solidFill>
                <a:latin typeface="Arial"/>
                <a:cs typeface="Arial"/>
              </a:rPr>
              <a:t>Tablets</a:t>
            </a:r>
            <a:r>
              <a:rPr lang="en-US" altLang="ko-KR" sz="1400" dirty="0">
                <a:solidFill>
                  <a:srgbClr val="3B3838"/>
                </a:solidFill>
                <a:latin typeface="Arial"/>
                <a:cs typeface="Arial"/>
              </a:rPr>
              <a:t>.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6" name="직사각형 15"/>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00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889891" cy="2254832"/>
        </p:xfrm>
        <a:graphic>
          <a:graphicData uri="http://schemas.openxmlformats.org/drawingml/2006/table">
            <a:tbl>
              <a:tblPr firstRow="1" bandRow="1">
                <a:tableStyleId>{5C22544A-7EE6-4342-B048-85BDC9FD1C3A}</a:tableStyleId>
              </a:tblPr>
              <a:tblGrid>
                <a:gridCol w="1254947"/>
                <a:gridCol w="2634944"/>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SM-T976B (Galaxy Tab S7+)</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SM8250 Pro, 3.09GHz,</a:t>
                      </a:r>
                    </a:p>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2.4GHz,1.8GHz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185.0 × 285.0 × 5.7mm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AMOLED 12.4</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128GB, RAM 6GB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9800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13.0M pixel / Sub : 8.0M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644.83g / PKG</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 301.80g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ext uri="{D42A27DB-BD31-4B8C-83A1-F6EECF244321}">
                <p14:modId xmlns:p14="http://schemas.microsoft.com/office/powerpoint/2010/main" val="3799888268"/>
              </p:ext>
            </p:extLst>
          </p:nvPr>
        </p:nvGraphicFramePr>
        <p:xfrm>
          <a:off x="6433820" y="978408"/>
          <a:ext cx="5453378" cy="208670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2.81E-01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Sb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7.22E-02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1.80E-05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2.06E-01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1.22E-03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2.83E-01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altLang="ko-KR" sz="750" kern="1200" dirty="0" smtClean="0">
                          <a:solidFill>
                            <a:schemeClr val="dk1"/>
                          </a:solidFill>
                          <a:effectLst/>
                          <a:latin typeface="+mn-lt"/>
                          <a:ea typeface="+mn-ea"/>
                          <a:cs typeface="+mn-cs"/>
                        </a:rPr>
                        <a:t>SO</a:t>
                      </a:r>
                      <a:r>
                        <a:rPr lang="en-US" altLang="ko-KR" sz="750" kern="1200" baseline="-25000" dirty="0" smtClean="0">
                          <a:solidFill>
                            <a:schemeClr val="dk1"/>
                          </a:solidFill>
                          <a:effectLst/>
                          <a:latin typeface="+mn-lt"/>
                          <a:ea typeface="+mn-ea"/>
                          <a:cs typeface="+mn-cs"/>
                        </a:rPr>
                        <a:t>2</a:t>
                      </a:r>
                      <a:r>
                        <a:rPr lang="en-US" altLang="ko-KR" sz="750" kern="1200" dirty="0" smtClean="0">
                          <a:solidFill>
                            <a:schemeClr val="dk1"/>
                          </a:solidFill>
                          <a:effectLst/>
                          <a:latin typeface="+mn-lt"/>
                          <a:ea typeface="+mn-ea"/>
                          <a:cs typeface="+mn-cs"/>
                        </a:rPr>
                        <a:t> </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1.18E-01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2.17E-03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3.61E-02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1.19E-01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altLang="ko-KR" sz="750" kern="1200" dirty="0" smtClean="0">
                          <a:solidFill>
                            <a:schemeClr val="dk1"/>
                          </a:solidFill>
                          <a:effectLst/>
                          <a:latin typeface="+mn-lt"/>
                          <a:ea typeface="+mn-ea"/>
                          <a:cs typeface="+mn-cs"/>
                        </a:rPr>
                        <a:t>kgPO</a:t>
                      </a:r>
                      <a:r>
                        <a:rPr lang="en-US" altLang="ko-KR" sz="750" kern="1200" baseline="-25000" dirty="0" smtClean="0">
                          <a:solidFill>
                            <a:schemeClr val="dk1"/>
                          </a:solidFill>
                          <a:effectLst/>
                          <a:latin typeface="+mn-lt"/>
                          <a:ea typeface="+mn-ea"/>
                          <a:cs typeface="+mn-cs"/>
                        </a:rPr>
                        <a:t>4</a:t>
                      </a:r>
                      <a:r>
                        <a:rPr lang="en-US" altLang="ko-KR" sz="750" kern="1200" baseline="30000" dirty="0" smtClean="0">
                          <a:solidFill>
                            <a:schemeClr val="dk1"/>
                          </a:solidFill>
                          <a:effectLst/>
                          <a:latin typeface="+mn-lt"/>
                          <a:ea typeface="+mn-ea"/>
                          <a:cs typeface="+mn-cs"/>
                        </a:rPr>
                        <a:t>3-</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5.65E-02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5.72E-04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6.17E-03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5.53E-02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8.61E-04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5.12E+01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CO</a:t>
                      </a:r>
                      <a:r>
                        <a:rPr lang="en-US" altLang="ko-KR" sz="750" kern="1200" baseline="-25000" dirty="0" smtClean="0">
                          <a:solidFill>
                            <a:schemeClr val="dk1"/>
                          </a:solidFill>
                          <a:effectLst/>
                          <a:latin typeface="+mn-lt"/>
                          <a:ea typeface="+mn-ea"/>
                          <a:cs typeface="+mn-cs"/>
                        </a:rPr>
                        <a:t>2</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9.49E+00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2.83E+01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5.44E-01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3.66E-06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CFC-11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1.23E-06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3.27E-11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1.21E-06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1.20E-06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2.23E-08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1.14E+02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8.05E+01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5.03E-05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7.66E+00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2.39E+01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2.16E+00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8.55E+01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6.43E+01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1.03E-04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6.76E-02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2.00E+01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1.11E+00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1.18E+05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8.90E+04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8.60E-02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6.67E+02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2.74E+04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7.06E+02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3.12E-01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1.31E-01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3.13E-06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8.27E-03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1.71E-01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u="none" strike="noStrike" kern="1200" dirty="0">
                          <a:solidFill>
                            <a:schemeClr val="dk1"/>
                          </a:solidFill>
                          <a:effectLst/>
                          <a:latin typeface="+mn-lt"/>
                          <a:ea typeface="+mn-ea"/>
                          <a:cs typeface="+mn-cs"/>
                        </a:rPr>
                        <a:t>1.10E-02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a:t>
                      </a:r>
                      <a:r>
                        <a:rPr lang="en-US" altLang="ko-KR" sz="750" kern="1200" baseline="-25000" dirty="0" smtClean="0">
                          <a:solidFill>
                            <a:schemeClr val="dk1"/>
                          </a:solidFill>
                          <a:effectLst/>
                          <a:latin typeface="+mn-lt"/>
                          <a:ea typeface="+mn-ea"/>
                          <a:cs typeface="+mn-cs"/>
                        </a:rPr>
                        <a:t>2</a:t>
                      </a:r>
                      <a:r>
                        <a:rPr lang="en-US" sz="750" u="none" strike="noStrike" dirty="0" smtClean="0">
                          <a:effectLst/>
                        </a:rPr>
                        <a:t>H</a:t>
                      </a:r>
                      <a:r>
                        <a:rPr lang="en-US" altLang="ko-KR" sz="750" kern="1200" baseline="-25000" dirty="0" smtClean="0">
                          <a:solidFill>
                            <a:schemeClr val="dk1"/>
                          </a:solidFill>
                          <a:effectLst/>
                          <a:latin typeface="+mn-lt"/>
                          <a:ea typeface="+mn-ea"/>
                          <a:cs typeface="+mn-cs"/>
                        </a:rPr>
                        <a:t>4</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5.54E-03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-1.21E-03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1.53E-03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4.97E-03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1.48E-04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pic>
        <p:nvPicPr>
          <p:cNvPr id="12" name="그림 11"/>
          <p:cNvPicPr>
            <a:picLocks noChangeAspect="1"/>
          </p:cNvPicPr>
          <p:nvPr/>
        </p:nvPicPr>
        <p:blipFill>
          <a:blip r:embed="rId3"/>
          <a:stretch>
            <a:fillRect/>
          </a:stretch>
        </p:blipFill>
        <p:spPr>
          <a:xfrm>
            <a:off x="581582" y="928169"/>
            <a:ext cx="1585411" cy="1042124"/>
          </a:xfrm>
          <a:prstGeom prst="rect">
            <a:avLst/>
          </a:prstGeom>
        </p:spPr>
      </p:pic>
      <p:pic>
        <p:nvPicPr>
          <p:cNvPr id="13" name="그림 12"/>
          <p:cNvPicPr>
            <a:picLocks noChangeAspect="1"/>
          </p:cNvPicPr>
          <p:nvPr/>
        </p:nvPicPr>
        <p:blipFill>
          <a:blip r:embed="rId4"/>
          <a:stretch>
            <a:fillRect/>
          </a:stretch>
        </p:blipFill>
        <p:spPr>
          <a:xfrm>
            <a:off x="567609" y="1966020"/>
            <a:ext cx="1599384" cy="1077955"/>
          </a:xfrm>
          <a:prstGeom prst="rect">
            <a:avLst/>
          </a:prstGeom>
        </p:spPr>
      </p:pic>
      <p:graphicFrame>
        <p:nvGraphicFramePr>
          <p:cNvPr id="11" name="차트 10"/>
          <p:cNvGraphicFramePr/>
          <p:nvPr>
            <p:extLst>
              <p:ext uri="{D42A27DB-BD31-4B8C-83A1-F6EECF244321}">
                <p14:modId xmlns:p14="http://schemas.microsoft.com/office/powerpoint/2010/main" val="2742783491"/>
              </p:ext>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175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Galaxy Tab S7</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a:t>
            </a:r>
            <a:r>
              <a:rPr lang="en-US" altLang="ko-KR" sz="1400" dirty="0" smtClean="0">
                <a:solidFill>
                  <a:srgbClr val="3B3838"/>
                </a:solidFill>
                <a:latin typeface="Arial"/>
                <a:cs typeface="Arial"/>
              </a:rPr>
              <a:t>Tablets</a:t>
            </a:r>
            <a:r>
              <a:rPr lang="en-US" altLang="ko-KR" sz="1400" dirty="0">
                <a:solidFill>
                  <a:srgbClr val="3B3838"/>
                </a:solidFill>
                <a:latin typeface="Arial"/>
                <a:cs typeface="Arial"/>
              </a:rPr>
              <a:t>.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6" name="직사각형 15"/>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8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889891" cy="2254832"/>
        </p:xfrm>
        <a:graphic>
          <a:graphicData uri="http://schemas.openxmlformats.org/drawingml/2006/table">
            <a:tbl>
              <a:tblPr firstRow="1" bandRow="1">
                <a:tableStyleId>{5C22544A-7EE6-4342-B048-85BDC9FD1C3A}</a:tableStyleId>
              </a:tblPr>
              <a:tblGrid>
                <a:gridCol w="1254947"/>
                <a:gridCol w="2634944"/>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SM-T875 (Galaxy Tab S7)</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SM8250 Pro, 3.09GHz,</a:t>
                      </a:r>
                    </a:p>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2.4GHz,1.8GHz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165.3 × 253.8 × 6.3mm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In-Cell</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Touch LCD</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10.95</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128GB, RAM 6GB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7760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13.0M pixel / Sub : 8.0M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574.49g / PKG : 270.26g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ext uri="{D42A27DB-BD31-4B8C-83A1-F6EECF244321}">
                <p14:modId xmlns:p14="http://schemas.microsoft.com/office/powerpoint/2010/main" val="2288283393"/>
              </p:ext>
            </p:extLst>
          </p:nvPr>
        </p:nvGraphicFramePr>
        <p:xfrm>
          <a:off x="6433820" y="978408"/>
          <a:ext cx="5453378" cy="208670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2.73E-01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Sb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1.52E-05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9.71E-04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3.06E-01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altLang="ko-KR" sz="750" kern="1200" dirty="0" smtClean="0">
                          <a:solidFill>
                            <a:schemeClr val="dk1"/>
                          </a:solidFill>
                          <a:effectLst/>
                          <a:latin typeface="+mn-lt"/>
                          <a:ea typeface="+mn-ea"/>
                          <a:cs typeface="+mn-cs"/>
                        </a:rPr>
                        <a:t>SO</a:t>
                      </a:r>
                      <a:r>
                        <a:rPr lang="en-US" altLang="ko-KR" sz="750" kern="1200" baseline="-25000" dirty="0" smtClean="0">
                          <a:solidFill>
                            <a:schemeClr val="dk1"/>
                          </a:solidFill>
                          <a:effectLst/>
                          <a:latin typeface="+mn-lt"/>
                          <a:ea typeface="+mn-ea"/>
                          <a:cs typeface="+mn-cs"/>
                        </a:rPr>
                        <a:t>2</a:t>
                      </a:r>
                      <a:r>
                        <a:rPr lang="en-US" altLang="ko-KR" sz="750" kern="1200" dirty="0" smtClean="0">
                          <a:solidFill>
                            <a:schemeClr val="dk1"/>
                          </a:solidFill>
                          <a:effectLst/>
                          <a:latin typeface="+mn-lt"/>
                          <a:ea typeface="+mn-ea"/>
                          <a:cs typeface="+mn-cs"/>
                        </a:rPr>
                        <a:t> </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1.90E-01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2.17E-03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3.05E-02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8.21E-02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8.80E-04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1.65E-01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altLang="ko-KR" sz="750" kern="1200" dirty="0" smtClean="0">
                          <a:solidFill>
                            <a:schemeClr val="dk1"/>
                          </a:solidFill>
                          <a:effectLst/>
                          <a:latin typeface="+mn-lt"/>
                          <a:ea typeface="+mn-ea"/>
                          <a:cs typeface="+mn-cs"/>
                        </a:rPr>
                        <a:t>kgPO</a:t>
                      </a:r>
                      <a:r>
                        <a:rPr lang="en-US" altLang="ko-KR" sz="750" kern="1200" baseline="-25000" dirty="0" smtClean="0">
                          <a:solidFill>
                            <a:schemeClr val="dk1"/>
                          </a:solidFill>
                          <a:effectLst/>
                          <a:latin typeface="+mn-lt"/>
                          <a:ea typeface="+mn-ea"/>
                          <a:cs typeface="+mn-cs"/>
                        </a:rPr>
                        <a:t>4</a:t>
                      </a:r>
                      <a:r>
                        <a:rPr lang="en-US" altLang="ko-KR" sz="750" kern="1200" baseline="30000" dirty="0" smtClean="0">
                          <a:solidFill>
                            <a:schemeClr val="dk1"/>
                          </a:solidFill>
                          <a:effectLst/>
                          <a:latin typeface="+mn-lt"/>
                          <a:ea typeface="+mn-ea"/>
                          <a:cs typeface="+mn-cs"/>
                        </a:rPr>
                        <a:t>3-</a:t>
                      </a:r>
                      <a:r>
                        <a:rPr lang="en-US" sz="750" u="none" strike="noStrike" dirty="0" smtClean="0">
                          <a:effectLst/>
                        </a:rPr>
                        <a:t>eq</a:t>
                      </a:r>
                      <a:r>
                        <a:rPr lang="en-US" sz="750" u="none" strike="noStrike" dirty="0">
                          <a:effectLst/>
                        </a:rPr>
                        <a:t>.</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5.72E-04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5.21E-03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3.62E-02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8.17E-04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4.82E+01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CO</a:t>
                      </a:r>
                      <a:r>
                        <a:rPr lang="en-US" altLang="ko-KR" sz="750" kern="1200" baseline="-25000" dirty="0" smtClean="0">
                          <a:solidFill>
                            <a:schemeClr val="dk1"/>
                          </a:solidFill>
                          <a:effectLst/>
                          <a:latin typeface="+mn-lt"/>
                          <a:ea typeface="+mn-ea"/>
                          <a:cs typeface="+mn-cs"/>
                        </a:rPr>
                        <a:t>2</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1.99E+01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8.02E+00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1.86E+01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5.34E-01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3.65E-06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CFC-11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1.82E-06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3.27E-11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1.02E-06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7.86E-07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1.97E-08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1.76E+02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1.52E+02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5.03E-05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6.47E+00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1.57E+01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2.18E+00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1.53E+02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1.39E+02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1.03E-04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5.71E-02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1.31E+01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2.02E+05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1.83E+05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8.60E-02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5.63E+02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1.79E+04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7.03E+02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3.23E-01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1,4-DB 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2.03E-01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3.13E-06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6.99E-03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1.12E-01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1.03E-03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u="none" strike="noStrike" kern="1200" dirty="0">
                          <a:solidFill>
                            <a:schemeClr val="dk1"/>
                          </a:solidFill>
                          <a:effectLst/>
                          <a:latin typeface="+mn-lt"/>
                          <a:ea typeface="+mn-ea"/>
                          <a:cs typeface="+mn-cs"/>
                        </a:rPr>
                        <a:t>1.15E-02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u="none" strike="noStrike" dirty="0">
                          <a:effectLst/>
                        </a:rPr>
                        <a:t>kg </a:t>
                      </a:r>
                      <a:r>
                        <a:rPr lang="en-US" sz="750" u="none" strike="noStrike" dirty="0" smtClean="0">
                          <a:effectLst/>
                        </a:rPr>
                        <a:t>C</a:t>
                      </a:r>
                      <a:r>
                        <a:rPr lang="en-US" altLang="ko-KR" sz="750" kern="1200" baseline="-25000" dirty="0" smtClean="0">
                          <a:solidFill>
                            <a:schemeClr val="dk1"/>
                          </a:solidFill>
                          <a:effectLst/>
                          <a:latin typeface="+mn-lt"/>
                          <a:ea typeface="+mn-ea"/>
                          <a:cs typeface="+mn-cs"/>
                        </a:rPr>
                        <a:t>2</a:t>
                      </a:r>
                      <a:r>
                        <a:rPr lang="en-US" sz="750" u="none" strike="noStrike" dirty="0" smtClean="0">
                          <a:effectLst/>
                        </a:rPr>
                        <a:t>H</a:t>
                      </a:r>
                      <a:r>
                        <a:rPr lang="en-US" altLang="ko-KR" sz="750" kern="1200" baseline="-25000" dirty="0" smtClean="0">
                          <a:solidFill>
                            <a:schemeClr val="dk1"/>
                          </a:solidFill>
                          <a:effectLst/>
                          <a:latin typeface="+mn-lt"/>
                          <a:ea typeface="+mn-ea"/>
                          <a:cs typeface="+mn-cs"/>
                        </a:rPr>
                        <a:t>4</a:t>
                      </a:r>
                      <a:r>
                        <a:rPr lang="en-US" sz="750" u="none" strike="noStrike" dirty="0" smtClean="0">
                          <a:effectLst/>
                        </a:rPr>
                        <a:t> </a:t>
                      </a:r>
                      <a:r>
                        <a:rPr lang="en-US" sz="750" u="none" strike="noStrike" dirty="0">
                          <a:effectLst/>
                        </a:rPr>
                        <a:t>eq.</a:t>
                      </a:r>
                      <a:endParaRPr lang="en-US" sz="7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8.03E-03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-1.21E-03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1.29E-03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3.26E-03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u="none" strike="noStrike" kern="1200" dirty="0">
                          <a:solidFill>
                            <a:schemeClr val="dk1"/>
                          </a:solidFill>
                          <a:effectLst/>
                          <a:latin typeface="+mn-lt"/>
                          <a:ea typeface="+mn-ea"/>
                          <a:cs typeface="+mn-cs"/>
                        </a:rPr>
                        <a:t>1.34E-04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1" name="차트 10"/>
          <p:cNvGraphicFramePr/>
          <p:nvPr>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3"/>
          </a:graphicData>
        </a:graphic>
      </p:graphicFrame>
      <p:pic>
        <p:nvPicPr>
          <p:cNvPr id="14" name="그림 13"/>
          <p:cNvPicPr>
            <a:picLocks noChangeAspect="1"/>
          </p:cNvPicPr>
          <p:nvPr/>
        </p:nvPicPr>
        <p:blipFill>
          <a:blip r:embed="rId4"/>
          <a:stretch>
            <a:fillRect/>
          </a:stretch>
        </p:blipFill>
        <p:spPr>
          <a:xfrm>
            <a:off x="567608" y="822352"/>
            <a:ext cx="1599385" cy="1054257"/>
          </a:xfrm>
          <a:prstGeom prst="rect">
            <a:avLst/>
          </a:prstGeom>
        </p:spPr>
      </p:pic>
      <p:pic>
        <p:nvPicPr>
          <p:cNvPr id="15" name="그림 14"/>
          <p:cNvPicPr>
            <a:picLocks noChangeAspect="1"/>
          </p:cNvPicPr>
          <p:nvPr/>
        </p:nvPicPr>
        <p:blipFill>
          <a:blip r:embed="rId5"/>
          <a:stretch>
            <a:fillRect/>
          </a:stretch>
        </p:blipFill>
        <p:spPr>
          <a:xfrm>
            <a:off x="567608" y="1894766"/>
            <a:ext cx="1599385" cy="1064526"/>
          </a:xfrm>
          <a:prstGeom prst="rect">
            <a:avLst/>
          </a:prstGeom>
        </p:spPr>
      </p:pic>
    </p:spTree>
    <p:extLst>
      <p:ext uri="{BB962C8B-B14F-4D97-AF65-F5344CB8AC3E}">
        <p14:creationId xmlns:p14="http://schemas.microsoft.com/office/powerpoint/2010/main" val="744730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차트 18"/>
          <p:cNvGraphicFramePr>
            <a:graphicFrameLocks/>
          </p:cNvGraphicFramePr>
          <p:nvPr>
            <p:extLst>
              <p:ext uri="{D42A27DB-BD31-4B8C-83A1-F6EECF244321}">
                <p14:modId xmlns:p14="http://schemas.microsoft.com/office/powerpoint/2010/main" val="2483595225"/>
              </p:ext>
            </p:extLst>
          </p:nvPr>
        </p:nvGraphicFramePr>
        <p:xfrm>
          <a:off x="7416365" y="687281"/>
          <a:ext cx="4095653" cy="2367300"/>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2911697"/>
            <a:ext cx="4070345" cy="369332"/>
          </a:xfrm>
          <a:prstGeom prst="rect">
            <a:avLst/>
          </a:prstGeom>
        </p:spPr>
        <p:txBody>
          <a:bodyPr wrap="none">
            <a:spAutoFit/>
          </a:bodyPr>
          <a:lstStyle/>
          <a:p>
            <a:r>
              <a:rPr lang="en-US" altLang="ko-KR" b="1" dirty="0">
                <a:solidFill>
                  <a:srgbClr val="4472C4">
                    <a:lumMod val="75000"/>
                  </a:srgbClr>
                </a:solidFill>
                <a:latin typeface="Arial" panose="020B0604020202020204" pitchFamily="34" charset="0"/>
                <a:cs typeface="Arial" panose="020B0604020202020204" pitchFamily="34" charset="0"/>
              </a:rPr>
              <a:t>Characterized Environment Impact</a:t>
            </a:r>
          </a:p>
        </p:txBody>
      </p:sp>
      <p:sp>
        <p:nvSpPr>
          <p:cNvPr id="35" name="타원 34"/>
          <p:cNvSpPr/>
          <p:nvPr/>
        </p:nvSpPr>
        <p:spPr>
          <a:xfrm>
            <a:off x="567609" y="3018963"/>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2" name="직사각형 71"/>
          <p:cNvSpPr/>
          <p:nvPr/>
        </p:nvSpPr>
        <p:spPr>
          <a:xfrm>
            <a:off x="728796" y="205762"/>
            <a:ext cx="2082621" cy="369332"/>
          </a:xfrm>
          <a:prstGeom prst="rect">
            <a:avLst/>
          </a:prstGeom>
        </p:spPr>
        <p:txBody>
          <a:bodyPr wrap="none">
            <a:spAutoFit/>
          </a:bodyPr>
          <a:lstStyle/>
          <a:p>
            <a:r>
              <a:rPr lang="en-US" altLang="ko-KR" b="1" dirty="0" smtClean="0">
                <a:solidFill>
                  <a:srgbClr val="4472C4">
                    <a:lumMod val="75000"/>
                  </a:srgbClr>
                </a:solidFill>
                <a:latin typeface="Arial" panose="020B0604020202020204" pitchFamily="34" charset="0"/>
                <a:cs typeface="Arial" panose="020B0604020202020204" pitchFamily="34" charset="0"/>
              </a:rPr>
              <a:t>Product Features</a:t>
            </a:r>
            <a:endParaRPr lang="en-US" altLang="ko-KR" dirty="0">
              <a:solidFill>
                <a:srgbClr val="4472C4">
                  <a:lumMod val="75000"/>
                </a:srgbClr>
              </a:solidFill>
              <a:latin typeface="Arial" panose="020B0604020202020204" pitchFamily="34" charset="0"/>
              <a:cs typeface="Arial" panose="020B0604020202020204" pitchFamily="34" charset="0"/>
            </a:endParaRPr>
          </a:p>
        </p:txBody>
      </p:sp>
      <p:sp>
        <p:nvSpPr>
          <p:cNvPr id="73" name="타원 72"/>
          <p:cNvSpPr/>
          <p:nvPr/>
        </p:nvSpPr>
        <p:spPr>
          <a:xfrm>
            <a:off x="567609" y="313028"/>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4472C4">
                  <a:lumMod val="75000"/>
                </a:srgbClr>
              </a:solidFill>
            </a:endParaRPr>
          </a:p>
        </p:txBody>
      </p:sp>
      <p:sp>
        <p:nvSpPr>
          <p:cNvPr id="75" name="직사각형 74"/>
          <p:cNvSpPr/>
          <p:nvPr/>
        </p:nvSpPr>
        <p:spPr>
          <a:xfrm>
            <a:off x="7500152" y="205762"/>
            <a:ext cx="1544012" cy="369332"/>
          </a:xfrm>
          <a:prstGeom prst="rect">
            <a:avLst/>
          </a:prstGeom>
        </p:spPr>
        <p:txBody>
          <a:bodyPr wrap="none">
            <a:spAutoFit/>
          </a:bodyPr>
          <a:lstStyle/>
          <a:p>
            <a:r>
              <a:rPr lang="en-US" altLang="ko-KR" b="1" dirty="0">
                <a:solidFill>
                  <a:srgbClr val="4472C4">
                    <a:lumMod val="75000"/>
                  </a:srgbClr>
                </a:solidFill>
                <a:latin typeface="Arial" panose="020B0604020202020204" pitchFamily="34" charset="0"/>
                <a:cs typeface="Arial" panose="020B0604020202020204" pitchFamily="34" charset="0"/>
              </a:rPr>
              <a:t>Material Use</a:t>
            </a:r>
          </a:p>
        </p:txBody>
      </p:sp>
      <p:sp>
        <p:nvSpPr>
          <p:cNvPr id="76" name="타원 75"/>
          <p:cNvSpPr/>
          <p:nvPr/>
        </p:nvSpPr>
        <p:spPr>
          <a:xfrm>
            <a:off x="7338965" y="313028"/>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6" name="타원 15"/>
          <p:cNvSpPr/>
          <p:nvPr/>
        </p:nvSpPr>
        <p:spPr>
          <a:xfrm>
            <a:off x="8805946" y="1519624"/>
            <a:ext cx="615782" cy="6157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aphicFrame>
        <p:nvGraphicFramePr>
          <p:cNvPr id="11" name="표 10"/>
          <p:cNvGraphicFramePr>
            <a:graphicFrameLocks noGrp="1"/>
          </p:cNvGraphicFramePr>
          <p:nvPr>
            <p:extLst>
              <p:ext uri="{D42A27DB-BD31-4B8C-83A1-F6EECF244321}">
                <p14:modId xmlns:p14="http://schemas.microsoft.com/office/powerpoint/2010/main" val="2020773045"/>
              </p:ext>
            </p:extLst>
          </p:nvPr>
        </p:nvGraphicFramePr>
        <p:xfrm>
          <a:off x="2873183" y="855650"/>
          <a:ext cx="3889891" cy="1598422"/>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S24E650PL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Screen</a:t>
                      </a:r>
                      <a:r>
                        <a:rPr lang="en-US" altLang="ko-KR" sz="11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a:t>
                      </a: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Size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24</a:t>
                      </a:r>
                      <a:r>
                        <a:rPr lang="ko-KR" alt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inch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Resolution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dirty="0" smtClean="0">
                          <a:solidFill>
                            <a:schemeClr val="tx1">
                              <a:lumMod val="75000"/>
                              <a:lumOff val="25000"/>
                            </a:schemeClr>
                          </a:solidFill>
                          <a:effectLst/>
                        </a:rPr>
                        <a:t>1920x1080</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Brightness</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dirty="0" smtClean="0">
                          <a:solidFill>
                            <a:schemeClr val="tx1">
                              <a:lumMod val="75000"/>
                              <a:lumOff val="25000"/>
                            </a:schemeClr>
                          </a:solidFill>
                          <a:effectLst/>
                        </a:rPr>
                        <a:t>250cd/m2</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Viewing Angle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dirty="0" smtClean="0">
                          <a:solidFill>
                            <a:schemeClr val="tx1">
                              <a:lumMod val="75000"/>
                              <a:lumOff val="25000"/>
                            </a:schemeClr>
                          </a:solidFill>
                          <a:effectLst/>
                        </a:rPr>
                        <a:t>178°/178°</a:t>
                      </a:r>
                      <a:endPar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Power</a:t>
                      </a:r>
                      <a:r>
                        <a:rPr lang="en-US" altLang="ko-KR" sz="11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Supply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dirty="0" smtClean="0">
                          <a:solidFill>
                            <a:schemeClr val="tx1">
                              <a:lumMod val="75000"/>
                              <a:lumOff val="25000"/>
                            </a:schemeClr>
                          </a:solidFill>
                          <a:effectLst/>
                        </a:rPr>
                        <a:t>AC 100~240V, 50/60Hz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Wt.(kg)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dirty="0" smtClean="0">
                          <a:solidFill>
                            <a:schemeClr val="tx1">
                              <a:lumMod val="75000"/>
                              <a:lumOff val="25000"/>
                            </a:schemeClr>
                          </a:solidFill>
                          <a:effectLst/>
                        </a:rPr>
                        <a:t>12.4 lb. (Product Weight with stand)</a:t>
                      </a:r>
                      <a:endParaRPr lang="ko-KR" alt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2" name="그림 1"/>
          <p:cNvPicPr>
            <a:picLocks noChangeAspect="1"/>
          </p:cNvPicPr>
          <p:nvPr/>
        </p:nvPicPr>
        <p:blipFill>
          <a:blip r:embed="rId4"/>
          <a:stretch>
            <a:fillRect/>
          </a:stretch>
        </p:blipFill>
        <p:spPr>
          <a:xfrm>
            <a:off x="582182" y="828991"/>
            <a:ext cx="2238379" cy="1685609"/>
          </a:xfrm>
          <a:prstGeom prst="rect">
            <a:avLst/>
          </a:prstGeom>
        </p:spPr>
      </p:pic>
      <p:graphicFrame>
        <p:nvGraphicFramePr>
          <p:cNvPr id="20" name="차트 19">
            <a:extLst>
              <a:ext uri="{FF2B5EF4-FFF2-40B4-BE49-F238E27FC236}">
                <a16:creationId xmlns:a16="http://schemas.microsoft.com/office/drawing/2014/main" xmlns="" id="{00000000-0008-0000-0000-000014000000}"/>
              </a:ext>
            </a:extLst>
          </p:cNvPr>
          <p:cNvGraphicFramePr>
            <a:graphicFrameLocks/>
          </p:cNvGraphicFramePr>
          <p:nvPr>
            <p:extLst>
              <p:ext uri="{D42A27DB-BD31-4B8C-83A1-F6EECF244321}">
                <p14:modId xmlns:p14="http://schemas.microsoft.com/office/powerpoint/2010/main" val="1760193754"/>
              </p:ext>
            </p:extLst>
          </p:nvPr>
        </p:nvGraphicFramePr>
        <p:xfrm>
          <a:off x="567608" y="3371525"/>
          <a:ext cx="11065591" cy="32718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798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Galaxy Z </a:t>
            </a: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Fold3</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545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889891" cy="2254832"/>
        </p:xfrm>
        <a:graphic>
          <a:graphicData uri="http://schemas.openxmlformats.org/drawingml/2006/table">
            <a:tbl>
              <a:tblPr firstRow="1" bandRow="1">
                <a:tableStyleId>{5C22544A-7EE6-4342-B048-85BDC9FD1C3A}</a:tableStyleId>
              </a:tblPr>
              <a:tblGrid>
                <a:gridCol w="1254947"/>
                <a:gridCol w="2634944"/>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SM-F926B (Galaxy Z Fold3)</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SM8350, 2.84GHz,2.4GHz,1.8GHz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158.2 * 128.1 * 6.4mm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OLED 7.6</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SUB 6.2</a:t>
                      </a: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256GB, RAM 12GB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4275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12.0M pixel / Sub : 4.0M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290.16g / PKG : 209.87g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ext uri="{D42A27DB-BD31-4B8C-83A1-F6EECF244321}">
                <p14:modId xmlns:p14="http://schemas.microsoft.com/office/powerpoint/2010/main" val="4205420177"/>
              </p:ext>
            </p:extLst>
          </p:nvPr>
        </p:nvGraphicFramePr>
        <p:xfrm>
          <a:off x="6433820" y="978408"/>
          <a:ext cx="5453378" cy="219392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1.97E-01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Sb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1.42E-03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8.99E-06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8.92E-02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6.64E-04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SO</a:t>
                      </a:r>
                      <a:r>
                        <a:rPr lang="en-US" sz="700" kern="100" baseline="-25000" dirty="0">
                          <a:solidFill>
                            <a:srgbClr val="000000"/>
                          </a:solidFill>
                          <a:effectLst/>
                          <a:latin typeface="+mn-lt"/>
                          <a:ea typeface="맑은 고딕" panose="020B0503020000020004" pitchFamily="50" charset="-127"/>
                          <a:cs typeface="Times New Roman" panose="02020603050405020304" pitchFamily="18" charset="0"/>
                        </a:rPr>
                        <a:t>2 </a:t>
                      </a:r>
                      <a:r>
                        <a:rPr lang="en-US" sz="700" kern="100" dirty="0">
                          <a:solidFill>
                            <a:srgbClr val="000000"/>
                          </a:solidFill>
                          <a:effectLst/>
                          <a:latin typeface="+mn-lt"/>
                          <a:ea typeface="맑은 고딕" panose="020B0503020000020004" pitchFamily="50" charset="-127"/>
                          <a:cs typeface="Times New Roman" panose="02020603050405020304" pitchFamily="18" charset="0"/>
                        </a:rPr>
                        <a:t>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9.58E-02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2.95E-03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5.41E-02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6.35E-04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PO</a:t>
                      </a:r>
                      <a:r>
                        <a:rPr lang="en-US" sz="700" kern="100" baseline="-25000" dirty="0">
                          <a:solidFill>
                            <a:srgbClr val="000000"/>
                          </a:solidFill>
                          <a:effectLst/>
                          <a:latin typeface="+mn-lt"/>
                          <a:ea typeface="맑은 고딕" panose="020B0503020000020004" pitchFamily="50" charset="-127"/>
                          <a:cs typeface="Times New Roman" panose="02020603050405020304" pitchFamily="18" charset="0"/>
                        </a:rPr>
                        <a:t>4</a:t>
                      </a:r>
                      <a:r>
                        <a:rPr lang="en-US" sz="700" kern="100" baseline="30000" dirty="0">
                          <a:solidFill>
                            <a:srgbClr val="000000"/>
                          </a:solidFill>
                          <a:effectLst/>
                          <a:latin typeface="+mn-lt"/>
                          <a:ea typeface="맑은 고딕" panose="020B0503020000020004" pitchFamily="50" charset="-127"/>
                          <a:cs typeface="Times New Roman" panose="02020603050405020304" pitchFamily="18" charset="0"/>
                        </a:rPr>
                        <a:t>3-</a:t>
                      </a:r>
                      <a:r>
                        <a:rPr lang="en-US" sz="700" kern="100" dirty="0">
                          <a:solidFill>
                            <a:srgbClr val="000000"/>
                          </a:solidFill>
                          <a:effectLst/>
                          <a:latin typeface="+mn-lt"/>
                          <a:ea typeface="맑은 고딕" panose="020B0503020000020004" pitchFamily="50" charset="-127"/>
                          <a:cs typeface="Times New Roman" panose="02020603050405020304" pitchFamily="18" charset="0"/>
                        </a:rPr>
                        <a:t>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7.51E-02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7.78E-04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2.39E-02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4.95E-04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3.23E+01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CO</a:t>
                      </a:r>
                      <a:r>
                        <a:rPr lang="en-US" sz="700" kern="100" baseline="-25000" dirty="0">
                          <a:solidFill>
                            <a:srgbClr val="000000"/>
                          </a:solidFill>
                          <a:effectLst/>
                          <a:latin typeface="+mn-lt"/>
                          <a:ea typeface="맑은 고딕" panose="020B0503020000020004" pitchFamily="50" charset="-127"/>
                          <a:cs typeface="Times New Roman" panose="02020603050405020304" pitchFamily="18" charset="0"/>
                        </a:rPr>
                        <a:t>2</a:t>
                      </a:r>
                      <a:r>
                        <a:rPr lang="en-US" sz="700" kern="100" dirty="0">
                          <a:solidFill>
                            <a:srgbClr val="000000"/>
                          </a:solidFill>
                          <a:effectLst/>
                          <a:latin typeface="+mn-lt"/>
                          <a:ea typeface="맑은 고딕" panose="020B0503020000020004" pitchFamily="50" charset="-127"/>
                          <a:cs typeface="Times New Roman" panose="02020603050405020304" pitchFamily="18" charset="0"/>
                        </a:rPr>
                        <a:t>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1.61E+00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4.74E+00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3.38E-01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2.49E-06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CFC11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1.36E-06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4.45E-11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6.03E-07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5.18E-07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1.18E-08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1.05E+02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1,4-DB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8.98E+01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6.84E-05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3.83E+00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1.40E+00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8.56E+01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1,4-DB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7.57E+01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1.39E-04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8.64E+00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1.20E+00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1.25E+05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1,4-DB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1.12E+05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1.18E+04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5.53E+02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1,4-DB 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4.26E-06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4.13E-03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7.39E-02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6.96E-04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5.27E-03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700" kern="100" dirty="0">
                          <a:solidFill>
                            <a:srgbClr val="000000"/>
                          </a:solidFill>
                          <a:effectLst/>
                          <a:latin typeface="+mn-lt"/>
                          <a:ea typeface="맑은 고딕" panose="020B0503020000020004" pitchFamily="50" charset="-127"/>
                          <a:cs typeface="Times New Roman" panose="02020603050405020304" pitchFamily="18" charset="0"/>
                        </a:rPr>
                        <a:t>kg </a:t>
                      </a:r>
                      <a:r>
                        <a:rPr lang="en-US" sz="700" kern="100" dirty="0" smtClean="0">
                          <a:solidFill>
                            <a:srgbClr val="000000"/>
                          </a:solidFill>
                          <a:effectLst/>
                          <a:latin typeface="+mn-lt"/>
                          <a:ea typeface="맑은 고딕" panose="020B0503020000020004" pitchFamily="50" charset="-127"/>
                          <a:cs typeface="Times New Roman" panose="02020603050405020304" pitchFamily="18" charset="0"/>
                        </a:rPr>
                        <a:t>C</a:t>
                      </a:r>
                      <a:r>
                        <a:rPr lang="en-US" sz="700" kern="100" baseline="-25000" dirty="0" smtClean="0">
                          <a:solidFill>
                            <a:srgbClr val="000000"/>
                          </a:solidFill>
                          <a:effectLst/>
                          <a:latin typeface="+mn-lt"/>
                          <a:ea typeface="맑은 고딕" panose="020B0503020000020004" pitchFamily="50" charset="-127"/>
                          <a:cs typeface="Times New Roman" panose="02020603050405020304" pitchFamily="18" charset="0"/>
                        </a:rPr>
                        <a:t>2</a:t>
                      </a:r>
                      <a:r>
                        <a:rPr lang="en-US" sz="700" kern="100" dirty="0" smtClean="0">
                          <a:solidFill>
                            <a:srgbClr val="000000"/>
                          </a:solidFill>
                          <a:effectLst/>
                          <a:latin typeface="+mn-lt"/>
                          <a:ea typeface="맑은 고딕" panose="020B0503020000020004" pitchFamily="50" charset="-127"/>
                          <a:cs typeface="Times New Roman" panose="02020603050405020304" pitchFamily="18" charset="0"/>
                        </a:rPr>
                        <a:t>H</a:t>
                      </a:r>
                      <a:r>
                        <a:rPr lang="en-US" sz="700" kern="100" baseline="-25000" dirty="0" smtClean="0">
                          <a:solidFill>
                            <a:srgbClr val="000000"/>
                          </a:solidFill>
                          <a:effectLst/>
                          <a:latin typeface="+mn-lt"/>
                          <a:ea typeface="맑은 고딕" panose="020B0503020000020004" pitchFamily="50" charset="-127"/>
                          <a:cs typeface="Times New Roman" panose="02020603050405020304" pitchFamily="18" charset="0"/>
                        </a:rPr>
                        <a:t>4 </a:t>
                      </a:r>
                      <a:r>
                        <a:rPr lang="en-US" altLang="ko-KR" sz="700" u="none" strike="noStrike" dirty="0" smtClean="0">
                          <a:effectLst/>
                        </a:rPr>
                        <a:t>eq.</a:t>
                      </a:r>
                      <a:endParaRPr lang="ko-KR" sz="700" kern="100" dirty="0">
                        <a:solidFill>
                          <a:srgbClr val="000000"/>
                        </a:solidFill>
                        <a:effectLst/>
                        <a:latin typeface="+mn-lt"/>
                        <a:ea typeface="맑은 고딕" panose="020B0503020000020004" pitchFamily="50" charset="-127"/>
                        <a:cs typeface="Times New Roman" panose="02020603050405020304" pitchFamily="18" charset="0"/>
                      </a:endParaRPr>
                    </a:p>
                  </a:txBody>
                  <a:tcPr marL="64770" marR="6477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3.92E-03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-1.64E-03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7.65E-04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2.15E-03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8.25E-05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1" name="차트 10"/>
          <p:cNvGraphicFramePr/>
          <p:nvPr>
            <p:extLst>
              <p:ext uri="{D42A27DB-BD31-4B8C-83A1-F6EECF244321}">
                <p14:modId xmlns:p14="http://schemas.microsoft.com/office/powerpoint/2010/main" val="4232918685"/>
              </p:ext>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그룹 4"/>
          <p:cNvGrpSpPr/>
          <p:nvPr/>
        </p:nvGrpSpPr>
        <p:grpSpPr>
          <a:xfrm>
            <a:off x="564459" y="1068048"/>
            <a:ext cx="1639246" cy="1815456"/>
            <a:chOff x="4272490" y="1995487"/>
            <a:chExt cx="2588748" cy="2867025"/>
          </a:xfrm>
        </p:grpSpPr>
        <p:pic>
          <p:nvPicPr>
            <p:cNvPr id="3" name="그림 2"/>
            <p:cNvPicPr>
              <a:picLocks noChangeAspect="1"/>
            </p:cNvPicPr>
            <p:nvPr/>
          </p:nvPicPr>
          <p:blipFill>
            <a:blip r:embed="rId4"/>
            <a:stretch>
              <a:fillRect/>
            </a:stretch>
          </p:blipFill>
          <p:spPr>
            <a:xfrm>
              <a:off x="4272490" y="1995487"/>
              <a:ext cx="1276350" cy="2867025"/>
            </a:xfrm>
            <a:prstGeom prst="rect">
              <a:avLst/>
            </a:prstGeom>
          </p:spPr>
        </p:pic>
        <p:pic>
          <p:nvPicPr>
            <p:cNvPr id="4" name="그림 3"/>
            <p:cNvPicPr>
              <a:picLocks noChangeAspect="1"/>
            </p:cNvPicPr>
            <p:nvPr/>
          </p:nvPicPr>
          <p:blipFill>
            <a:blip r:embed="rId5"/>
            <a:stretch>
              <a:fillRect/>
            </a:stretch>
          </p:blipFill>
          <p:spPr>
            <a:xfrm>
              <a:off x="5556313" y="2000249"/>
              <a:ext cx="1304925" cy="2857500"/>
            </a:xfrm>
            <a:prstGeom prst="rect">
              <a:avLst/>
            </a:prstGeom>
          </p:spPr>
        </p:pic>
      </p:grpSp>
    </p:spTree>
    <p:extLst>
      <p:ext uri="{BB962C8B-B14F-4D97-AF65-F5344CB8AC3E}">
        <p14:creationId xmlns:p14="http://schemas.microsoft.com/office/powerpoint/2010/main" val="388338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for Galaxy Z </a:t>
            </a: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Flip3</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327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표 76"/>
          <p:cNvGraphicFramePr>
            <a:graphicFrameLocks noGrp="1"/>
          </p:cNvGraphicFramePr>
          <p:nvPr>
            <p:extLst/>
          </p:nvPr>
        </p:nvGraphicFramePr>
        <p:xfrm>
          <a:off x="2355461" y="670065"/>
          <a:ext cx="3963043" cy="2254832"/>
        </p:xfrm>
        <a:graphic>
          <a:graphicData uri="http://schemas.openxmlformats.org/drawingml/2006/table">
            <a:tbl>
              <a:tblPr firstRow="1" bandRow="1">
                <a:tableStyleId>{5C22544A-7EE6-4342-B048-85BDC9FD1C3A}</a:tableStyleId>
              </a:tblPr>
              <a:tblGrid>
                <a:gridCol w="1278547"/>
                <a:gridCol w="2684496"/>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SM-F711B (Galaxy Z Flip3)</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SM8350, 2.84GHz,2.4GHz,1.8GHz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166.0 * 72.2 * -</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OLED 6.7</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SUB 1.9</a:t>
                      </a: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128GB, RAM 8GB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3300 </a:t>
                      </a:r>
                      <a:r>
                        <a:rPr lang="en-US" sz="1100" b="0" kern="1200" dirty="0" err="1"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12.0M pixel / Sub : 10.0M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err="1"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 209.49g / PKG : 142.25g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6" name="직사각형 15"/>
          <p:cNvSpPr/>
          <p:nvPr/>
        </p:nvSpPr>
        <p:spPr>
          <a:xfrm>
            <a:off x="6585752" y="259466"/>
            <a:ext cx="354879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Global Warming </a:t>
            </a:r>
            <a:r>
              <a:rPr lang="en-US" altLang="ko-KR" b="1" dirty="0">
                <a:solidFill>
                  <a:srgbClr val="16A085"/>
                </a:solidFill>
                <a:latin typeface="Arial" panose="020B0604020202020204" pitchFamily="34" charset="0"/>
                <a:cs typeface="Arial" panose="020B0604020202020204" pitchFamily="34" charset="0"/>
              </a:rPr>
              <a:t>I</a:t>
            </a:r>
            <a:r>
              <a:rPr lang="en-US" altLang="ko-KR" b="1" dirty="0" smtClean="0">
                <a:solidFill>
                  <a:srgbClr val="16A085"/>
                </a:solidFill>
                <a:latin typeface="Arial" panose="020B0604020202020204" pitchFamily="34" charset="0"/>
                <a:cs typeface="Arial" panose="020B0604020202020204" pitchFamily="34" charset="0"/>
              </a:rPr>
              <a:t>mpact of Part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타원 16"/>
          <p:cNvSpPr/>
          <p:nvPr/>
        </p:nvSpPr>
        <p:spPr>
          <a:xfrm>
            <a:off x="6424565" y="366732"/>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8" name="차트 17"/>
          <p:cNvGraphicFramePr/>
          <p:nvPr>
            <p:extLst/>
          </p:nvPr>
        </p:nvGraphicFramePr>
        <p:xfrm>
          <a:off x="6585752" y="648678"/>
          <a:ext cx="5301446" cy="2297407"/>
        </p:xfrm>
        <a:graphic>
          <a:graphicData uri="http://schemas.openxmlformats.org/drawingml/2006/chart">
            <c:chart xmlns:c="http://schemas.openxmlformats.org/drawingml/2006/chart" xmlns:r="http://schemas.openxmlformats.org/officeDocument/2006/relationships" r:id="rId3"/>
          </a:graphicData>
        </a:graphic>
      </p:graphicFrame>
      <p:sp>
        <p:nvSpPr>
          <p:cNvPr id="33" name="직사각형 32"/>
          <p:cNvSpPr/>
          <p:nvPr/>
        </p:nvSpPr>
        <p:spPr>
          <a:xfrm>
            <a:off x="728796" y="3061173"/>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타원 33"/>
          <p:cNvSpPr/>
          <p:nvPr/>
        </p:nvSpPr>
        <p:spPr>
          <a:xfrm>
            <a:off x="567609" y="3168439"/>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p:cNvSpPr/>
          <p:nvPr/>
        </p:nvSpPr>
        <p:spPr>
          <a:xfrm>
            <a:off x="1292069" y="6358942"/>
            <a:ext cx="720069" cy="230832"/>
          </a:xfrm>
          <a:prstGeom prst="rect">
            <a:avLst/>
          </a:prstGeom>
        </p:spPr>
        <p:txBody>
          <a:bodyPr wrap="none">
            <a:spAutoFit/>
          </a:bodyPr>
          <a:lstStyle/>
          <a:p>
            <a:r>
              <a:rPr lang="en-US" altLang="ko-KR" sz="900" dirty="0">
                <a:solidFill>
                  <a:schemeClr val="tx1">
                    <a:lumMod val="65000"/>
                    <a:lumOff val="35000"/>
                  </a:schemeClr>
                </a:solidFill>
              </a:rPr>
              <a:t>kg Sb eq. </a:t>
            </a:r>
            <a:endParaRPr lang="ko-KR" altLang="en-US" sz="900" dirty="0">
              <a:solidFill>
                <a:schemeClr val="tx1">
                  <a:lumMod val="65000"/>
                  <a:lumOff val="35000"/>
                </a:schemeClr>
              </a:solidFill>
            </a:endParaRPr>
          </a:p>
        </p:txBody>
      </p:sp>
      <p:sp>
        <p:nvSpPr>
          <p:cNvPr id="37" name="직사각형 36"/>
          <p:cNvSpPr/>
          <p:nvPr/>
        </p:nvSpPr>
        <p:spPr>
          <a:xfrm>
            <a:off x="2220027" y="6358942"/>
            <a:ext cx="729687" cy="230832"/>
          </a:xfrm>
          <a:prstGeom prst="rect">
            <a:avLst/>
          </a:prstGeom>
        </p:spPr>
        <p:txBody>
          <a:bodyPr wrap="none">
            <a:spAutoFit/>
          </a:bodyPr>
          <a:lstStyle/>
          <a:p>
            <a:r>
              <a:rPr lang="en-US" altLang="ko-KR" sz="900" dirty="0" smtClean="0">
                <a:solidFill>
                  <a:schemeClr val="tx1">
                    <a:lumMod val="65000"/>
                    <a:lumOff val="35000"/>
                  </a:schemeClr>
                </a:solidFill>
              </a:rPr>
              <a:t>kg </a:t>
            </a:r>
            <a:r>
              <a:rPr lang="en-US" altLang="ko-KR" sz="900" dirty="0">
                <a:solidFill>
                  <a:schemeClr val="tx1">
                    <a:lumMod val="65000"/>
                    <a:lumOff val="35000"/>
                  </a:schemeClr>
                </a:solidFill>
              </a:rPr>
              <a:t>SO</a:t>
            </a:r>
            <a:r>
              <a:rPr lang="en-US" altLang="ko-KR" sz="900" baseline="-25000" dirty="0">
                <a:solidFill>
                  <a:schemeClr val="tx1">
                    <a:lumMod val="65000"/>
                    <a:lumOff val="35000"/>
                  </a:schemeClr>
                </a:solidFill>
              </a:rPr>
              <a:t>2 </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38" name="직사각형 37"/>
          <p:cNvSpPr/>
          <p:nvPr/>
        </p:nvSpPr>
        <p:spPr>
          <a:xfrm>
            <a:off x="3136109" y="6365038"/>
            <a:ext cx="755335" cy="230832"/>
          </a:xfrm>
          <a:prstGeom prst="rect">
            <a:avLst/>
          </a:prstGeom>
        </p:spPr>
        <p:txBody>
          <a:bodyPr wrap="none">
            <a:spAutoFit/>
          </a:bodyPr>
          <a:lstStyle/>
          <a:p>
            <a:r>
              <a:rPr lang="en-US" altLang="ko-KR" sz="900" dirty="0">
                <a:solidFill>
                  <a:schemeClr val="tx1">
                    <a:lumMod val="65000"/>
                    <a:lumOff val="35000"/>
                  </a:schemeClr>
                </a:solidFill>
              </a:rPr>
              <a:t>kgPO</a:t>
            </a:r>
            <a:r>
              <a:rPr lang="en-US" altLang="ko-KR" sz="900" baseline="-25000" dirty="0">
                <a:solidFill>
                  <a:schemeClr val="tx1">
                    <a:lumMod val="65000"/>
                    <a:lumOff val="35000"/>
                  </a:schemeClr>
                </a:solidFill>
              </a:rPr>
              <a:t>4</a:t>
            </a:r>
            <a:r>
              <a:rPr lang="en-US" altLang="ko-KR" sz="900" baseline="30000" dirty="0">
                <a:solidFill>
                  <a:schemeClr val="tx1">
                    <a:lumMod val="65000"/>
                    <a:lumOff val="35000"/>
                  </a:schemeClr>
                </a:solidFill>
              </a:rPr>
              <a:t>3</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39" name="직사각형 38"/>
          <p:cNvSpPr/>
          <p:nvPr/>
        </p:nvSpPr>
        <p:spPr>
          <a:xfrm>
            <a:off x="4062924" y="6365038"/>
            <a:ext cx="753732" cy="230832"/>
          </a:xfrm>
          <a:prstGeom prst="rect">
            <a:avLst/>
          </a:prstGeom>
        </p:spPr>
        <p:txBody>
          <a:bodyPr wrap="none">
            <a:spAutoFit/>
          </a:bodyPr>
          <a:lstStyle/>
          <a:p>
            <a:r>
              <a:rPr lang="en-US" altLang="ko-KR" sz="900" dirty="0">
                <a:solidFill>
                  <a:schemeClr val="tx1">
                    <a:lumMod val="65000"/>
                    <a:lumOff val="35000"/>
                  </a:schemeClr>
                </a:solidFill>
              </a:rPr>
              <a:t>kg CO</a:t>
            </a:r>
            <a:r>
              <a:rPr lang="en-US" altLang="ko-KR" sz="900" baseline="-25000" dirty="0">
                <a:solidFill>
                  <a:schemeClr val="tx1">
                    <a:lumMod val="65000"/>
                    <a:lumOff val="35000"/>
                  </a:schemeClr>
                </a:solidFill>
              </a:rPr>
              <a:t>2</a:t>
            </a:r>
            <a:r>
              <a:rPr lang="en-US" altLang="ko-KR" sz="900" dirty="0">
                <a:solidFill>
                  <a:schemeClr val="tx1">
                    <a:lumMod val="65000"/>
                    <a:lumOff val="35000"/>
                  </a:schemeClr>
                </a:solidFill>
              </a:rPr>
              <a:t> </a:t>
            </a:r>
            <a:r>
              <a:rPr lang="en-US" altLang="ko-KR" sz="900" dirty="0" smtClean="0">
                <a:solidFill>
                  <a:schemeClr val="tx1">
                    <a:lumMod val="65000"/>
                    <a:lumOff val="35000"/>
                  </a:schemeClr>
                </a:solidFill>
              </a:rPr>
              <a:t>eq.</a:t>
            </a:r>
            <a:endParaRPr lang="ko-KR" altLang="en-US" sz="900" dirty="0">
              <a:solidFill>
                <a:schemeClr val="tx1">
                  <a:lumMod val="65000"/>
                  <a:lumOff val="35000"/>
                </a:schemeClr>
              </a:solidFill>
            </a:endParaRPr>
          </a:p>
        </p:txBody>
      </p:sp>
      <p:sp>
        <p:nvSpPr>
          <p:cNvPr id="40" name="직사각형 39"/>
          <p:cNvSpPr/>
          <p:nvPr/>
        </p:nvSpPr>
        <p:spPr>
          <a:xfrm>
            <a:off x="4901236" y="6374182"/>
            <a:ext cx="930063" cy="230832"/>
          </a:xfrm>
          <a:prstGeom prst="rect">
            <a:avLst/>
          </a:prstGeom>
        </p:spPr>
        <p:txBody>
          <a:bodyPr wrap="none">
            <a:spAutoFit/>
          </a:bodyPr>
          <a:lstStyle/>
          <a:p>
            <a:r>
              <a:rPr lang="en-US" altLang="ko-KR" sz="900" dirty="0">
                <a:solidFill>
                  <a:schemeClr val="tx1">
                    <a:lumMod val="65000"/>
                    <a:lumOff val="35000"/>
                  </a:schemeClr>
                </a:solidFill>
              </a:rPr>
              <a:t>kg CFC-11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1" name="직사각형 40"/>
          <p:cNvSpPr/>
          <p:nvPr/>
        </p:nvSpPr>
        <p:spPr>
          <a:xfrm>
            <a:off x="5848221" y="6374182"/>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2" name="직사각형 41"/>
          <p:cNvSpPr/>
          <p:nvPr/>
        </p:nvSpPr>
        <p:spPr>
          <a:xfrm>
            <a:off x="9624872" y="6365396"/>
            <a:ext cx="776175" cy="230832"/>
          </a:xfrm>
          <a:prstGeom prst="rect">
            <a:avLst/>
          </a:prstGeom>
        </p:spPr>
        <p:txBody>
          <a:bodyPr wrap="none">
            <a:spAutoFit/>
          </a:bodyPr>
          <a:lstStyle/>
          <a:p>
            <a:r>
              <a:rPr lang="en-US" altLang="ko-KR" sz="900" dirty="0" smtClean="0">
                <a:solidFill>
                  <a:schemeClr val="tx1">
                    <a:lumMod val="65000"/>
                    <a:lumOff val="35000"/>
                  </a:schemeClr>
                </a:solidFill>
              </a:rPr>
              <a:t>kg </a:t>
            </a:r>
            <a:r>
              <a:rPr lang="en-US" altLang="ko-KR" sz="900" dirty="0">
                <a:solidFill>
                  <a:schemeClr val="tx1">
                    <a:lumMod val="65000"/>
                    <a:lumOff val="35000"/>
                  </a:schemeClr>
                </a:solidFill>
              </a:rPr>
              <a:t>C</a:t>
            </a:r>
            <a:r>
              <a:rPr lang="en-US" altLang="ko-KR" sz="900" baseline="-25000" dirty="0">
                <a:solidFill>
                  <a:schemeClr val="tx1">
                    <a:lumMod val="65000"/>
                    <a:lumOff val="35000"/>
                  </a:schemeClr>
                </a:solidFill>
              </a:rPr>
              <a:t>2</a:t>
            </a:r>
            <a:r>
              <a:rPr lang="en-US" altLang="ko-KR" sz="900" dirty="0">
                <a:solidFill>
                  <a:schemeClr val="tx1">
                    <a:lumMod val="65000"/>
                    <a:lumOff val="35000"/>
                  </a:schemeClr>
                </a:solidFill>
              </a:rPr>
              <a:t>H</a:t>
            </a:r>
            <a:r>
              <a:rPr lang="en-US" altLang="ko-KR" sz="900" baseline="-25000" dirty="0">
                <a:solidFill>
                  <a:schemeClr val="tx1">
                    <a:lumMod val="65000"/>
                    <a:lumOff val="35000"/>
                  </a:schemeClr>
                </a:solidFill>
              </a:rPr>
              <a:t>4 </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3" name="직사각형 42"/>
          <p:cNvSpPr/>
          <p:nvPr/>
        </p:nvSpPr>
        <p:spPr>
          <a:xfrm>
            <a:off x="6778063" y="6371134"/>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4" name="직사각형 43"/>
          <p:cNvSpPr/>
          <p:nvPr/>
        </p:nvSpPr>
        <p:spPr>
          <a:xfrm>
            <a:off x="7707501" y="6377230"/>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5" name="직사각형 44"/>
          <p:cNvSpPr/>
          <p:nvPr/>
        </p:nvSpPr>
        <p:spPr>
          <a:xfrm>
            <a:off x="8649333" y="6368086"/>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graphicFrame>
        <p:nvGraphicFramePr>
          <p:cNvPr id="46" name="차트 45"/>
          <p:cNvGraphicFramePr/>
          <p:nvPr>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4"/>
          </a:graphicData>
        </a:graphic>
      </p:graphicFrame>
      <p:sp>
        <p:nvSpPr>
          <p:cNvPr id="48" name="직사각형 47"/>
          <p:cNvSpPr/>
          <p:nvPr/>
        </p:nvSpPr>
        <p:spPr>
          <a:xfrm>
            <a:off x="728796" y="259466"/>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타원 48"/>
          <p:cNvSpPr/>
          <p:nvPr/>
        </p:nvSpPr>
        <p:spPr>
          <a:xfrm>
            <a:off x="567609" y="366732"/>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0" name="그룹 29"/>
          <p:cNvGrpSpPr/>
          <p:nvPr/>
        </p:nvGrpSpPr>
        <p:grpSpPr>
          <a:xfrm>
            <a:off x="673273" y="949527"/>
            <a:ext cx="1499562" cy="1647266"/>
            <a:chOff x="4018774" y="1989617"/>
            <a:chExt cx="2610958" cy="2868133"/>
          </a:xfrm>
        </p:grpSpPr>
        <p:pic>
          <p:nvPicPr>
            <p:cNvPr id="31" name="그림 30"/>
            <p:cNvPicPr>
              <a:picLocks noChangeAspect="1"/>
            </p:cNvPicPr>
            <p:nvPr/>
          </p:nvPicPr>
          <p:blipFill>
            <a:blip r:embed="rId5"/>
            <a:stretch>
              <a:fillRect/>
            </a:stretch>
          </p:blipFill>
          <p:spPr>
            <a:xfrm>
              <a:off x="4018774" y="2000250"/>
              <a:ext cx="1304925" cy="2857500"/>
            </a:xfrm>
            <a:prstGeom prst="rect">
              <a:avLst/>
            </a:prstGeom>
          </p:spPr>
        </p:pic>
        <p:pic>
          <p:nvPicPr>
            <p:cNvPr id="32" name="그림 31"/>
            <p:cNvPicPr>
              <a:picLocks noChangeAspect="1"/>
            </p:cNvPicPr>
            <p:nvPr/>
          </p:nvPicPr>
          <p:blipFill>
            <a:blip r:embed="rId6"/>
            <a:stretch>
              <a:fillRect/>
            </a:stretch>
          </p:blipFill>
          <p:spPr>
            <a:xfrm>
              <a:off x="5334332" y="1989617"/>
              <a:ext cx="1295400" cy="2857500"/>
            </a:xfrm>
            <a:prstGeom prst="rect">
              <a:avLst/>
            </a:prstGeom>
          </p:spPr>
        </p:pic>
      </p:grpSp>
    </p:spTree>
    <p:extLst>
      <p:ext uri="{BB962C8B-B14F-4D97-AF65-F5344CB8AC3E}">
        <p14:creationId xmlns:p14="http://schemas.microsoft.com/office/powerpoint/2010/main" val="63266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Galaxy A12</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282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963043" cy="2254832"/>
        </p:xfrm>
        <a:graphic>
          <a:graphicData uri="http://schemas.openxmlformats.org/drawingml/2006/table">
            <a:tbl>
              <a:tblPr firstRow="1" bandRow="1">
                <a:tableStyleId>{5C22544A-7EE6-4342-B048-85BDC9FD1C3A}</a:tableStyleId>
              </a:tblPr>
              <a:tblGrid>
                <a:gridCol w="1278547"/>
                <a:gridCol w="2684496"/>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SM-A127F (Galaxy A12)</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SEC, S5E3830(Exynos 850), 2GHz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164 × 75.8 × 8.9mm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In-Cell</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Touch LCD</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6.5</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32GB, RAM 3GB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4900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48.0M pixel / Sub : 8.0M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268.45g / PKG : 93.77g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nvPr>
        </p:nvGraphicFramePr>
        <p:xfrm>
          <a:off x="6433820" y="978408"/>
          <a:ext cx="5453378" cy="208670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6.49E-02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6.52E-06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5.34E-02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5.31E-04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6.81E-02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3.24E-02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5.67E-04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6.51E-02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kgPO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a:t>
                      </a:r>
                      <a:r>
                        <a:rPr lang="en-US" sz="750" b="0" i="0" u="none" strike="noStrike" baseline="30000" dirty="0">
                          <a:solidFill>
                            <a:srgbClr val="000000"/>
                          </a:solidFill>
                          <a:effectLst/>
                          <a:latin typeface="맑은 고딕" panose="020B0503020000020004" pitchFamily="50" charset="-127"/>
                          <a:ea typeface="맑은 고딕" panose="020B0503020000020004" pitchFamily="50" charset="-127"/>
                        </a:rPr>
                        <a:t>3</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4.76E-02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5.94E-04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3.96E-04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2.05E+01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8.24E+00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1.23E+00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3.44E+00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7.32E+00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2.92E-01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1.51E-06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CFC-11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7.48E-07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3.39E-11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4.37E-07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3.10E-07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1.10E-08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7.76E+01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6.73E+01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5.22E-05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2.77E+00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6.18E+00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1.32E+00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5.51E+01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4.89E+01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1.06E-04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2.45E-02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5.17E+00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1.06E+00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7.52E+04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6.74E+04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8.92E-02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2.41E+02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7.08E+03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4.96E+02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1.50E-01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3.25E-06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3.00E-03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4.42E-02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5.83E-04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3.47E-03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H</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2.81E-03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5.54E-04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7.23E-05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1" name="차트 10"/>
          <p:cNvGraphicFramePr/>
          <p:nvPr>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그룹 15"/>
          <p:cNvGrpSpPr/>
          <p:nvPr/>
        </p:nvGrpSpPr>
        <p:grpSpPr>
          <a:xfrm>
            <a:off x="595040" y="1148439"/>
            <a:ext cx="1644300" cy="1669653"/>
            <a:chOff x="0" y="0"/>
            <a:chExt cx="2701208" cy="2742857"/>
          </a:xfrm>
        </p:grpSpPr>
        <p:pic>
          <p:nvPicPr>
            <p:cNvPr id="17" name="그림 16"/>
            <p:cNvPicPr>
              <a:picLocks noChangeAspect="1"/>
            </p:cNvPicPr>
            <p:nvPr/>
          </p:nvPicPr>
          <p:blipFill>
            <a:blip r:embed="rId4"/>
            <a:stretch>
              <a:fillRect/>
            </a:stretch>
          </p:blipFill>
          <p:spPr>
            <a:xfrm>
              <a:off x="0" y="0"/>
              <a:ext cx="1352381" cy="2742857"/>
            </a:xfrm>
            <a:prstGeom prst="rect">
              <a:avLst/>
            </a:prstGeom>
          </p:spPr>
        </p:pic>
        <p:pic>
          <p:nvPicPr>
            <p:cNvPr id="18" name="그림 17"/>
            <p:cNvPicPr>
              <a:picLocks noChangeAspect="1"/>
            </p:cNvPicPr>
            <p:nvPr/>
          </p:nvPicPr>
          <p:blipFill>
            <a:blip r:embed="rId5"/>
            <a:stretch>
              <a:fillRect/>
            </a:stretch>
          </p:blipFill>
          <p:spPr>
            <a:xfrm>
              <a:off x="1358351" y="16564"/>
              <a:ext cx="1342857" cy="2704762"/>
            </a:xfrm>
            <a:prstGeom prst="rect">
              <a:avLst/>
            </a:prstGeom>
          </p:spPr>
        </p:pic>
      </p:grpSp>
    </p:spTree>
    <p:extLst>
      <p:ext uri="{BB962C8B-B14F-4D97-AF65-F5344CB8AC3E}">
        <p14:creationId xmlns:p14="http://schemas.microsoft.com/office/powerpoint/2010/main" val="2030135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Galaxy </a:t>
            </a: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S20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FE</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329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553084" y="1078803"/>
            <a:ext cx="1735172" cy="1765220"/>
            <a:chOff x="0" y="0"/>
            <a:chExt cx="3108083" cy="3161905"/>
          </a:xfrm>
        </p:grpSpPr>
        <p:pic>
          <p:nvPicPr>
            <p:cNvPr id="17" name="그림 16"/>
            <p:cNvPicPr>
              <a:picLocks noChangeAspect="1"/>
            </p:cNvPicPr>
            <p:nvPr/>
          </p:nvPicPr>
          <p:blipFill>
            <a:blip r:embed="rId3"/>
            <a:stretch>
              <a:fillRect/>
            </a:stretch>
          </p:blipFill>
          <p:spPr>
            <a:xfrm>
              <a:off x="0" y="8284"/>
              <a:ext cx="1542857" cy="3123809"/>
            </a:xfrm>
            <a:prstGeom prst="rect">
              <a:avLst/>
            </a:prstGeom>
          </p:spPr>
        </p:pic>
        <p:pic>
          <p:nvPicPr>
            <p:cNvPr id="18" name="그림 17"/>
            <p:cNvPicPr>
              <a:picLocks noChangeAspect="1"/>
            </p:cNvPicPr>
            <p:nvPr/>
          </p:nvPicPr>
          <p:blipFill>
            <a:blip r:embed="rId4"/>
            <a:stretch>
              <a:fillRect/>
            </a:stretch>
          </p:blipFill>
          <p:spPr>
            <a:xfrm>
              <a:off x="1565226" y="0"/>
              <a:ext cx="1542857" cy="3161905"/>
            </a:xfrm>
            <a:prstGeom prst="rect">
              <a:avLst/>
            </a:prstGeom>
          </p:spPr>
        </p:pic>
      </p:grpSp>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963043" cy="2254832"/>
        </p:xfrm>
        <a:graphic>
          <a:graphicData uri="http://schemas.openxmlformats.org/drawingml/2006/table">
            <a:tbl>
              <a:tblPr firstRow="1" bandRow="1">
                <a:tableStyleId>{5C22544A-7EE6-4342-B048-85BDC9FD1C3A}</a:tableStyleId>
              </a:tblPr>
              <a:tblGrid>
                <a:gridCol w="1278547"/>
                <a:gridCol w="2684496"/>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SM-G781B (Galaxy S20 FE)</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SM8250, 2.8GHz,2.4GHz,</a:t>
                      </a:r>
                    </a:p>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159.8 * 74.5 * 8.4mm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On-Cell Touch AMOLED, 6.5</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128GB, RAM 6GB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4370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12.0M pixel / Sub : 32.0M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253.74g / PKG : 229.66g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nvPr>
        </p:nvGraphicFramePr>
        <p:xfrm>
          <a:off x="6445491" y="989800"/>
          <a:ext cx="5453378" cy="208670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6.72E-02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1.62E-03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8.69E-06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7.03E-02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4.74E-04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7.29E-02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4.27E-02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3.07E-04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7.30E-02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kgPO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a:t>
                      </a:r>
                      <a:r>
                        <a:rPr lang="en-US" sz="750" b="0" i="0" u="none" strike="noStrike" baseline="30000" dirty="0">
                          <a:solidFill>
                            <a:srgbClr val="000000"/>
                          </a:solidFill>
                          <a:effectLst/>
                          <a:latin typeface="맑은 고딕" panose="020B0503020000020004" pitchFamily="50" charset="-127"/>
                          <a:ea typeface="맑은 고딕" panose="020B0503020000020004" pitchFamily="50" charset="-127"/>
                        </a:rPr>
                        <a:t>3</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4.98E-02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8.88E-04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2.97E-03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5.15E-04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2.50E+01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8.63E+00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4.58E+00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9.64E+00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3.56E-01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1.83E-06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CFC-11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8.22E-07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5.08E-11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5.83E-07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4.08E-07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1.72E-08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8.20E+01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6.92E+01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7.81E-05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3.69E+00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8.14E+00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1.03E+00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6.02E+01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5.25E+01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1.59E-04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3.26E-02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6.81E+00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8.05E-01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8.41E+04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7.40E+04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3.22E+02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9.33E+03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4.84E+02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4.86E-06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3.99E-03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5.83E-02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4.36E-04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3.70E-03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H</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3.03E-03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7.39E-04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1.14E-04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9" name="직사각형 18"/>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타원 19"/>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5" name="차트 14"/>
          <p:cNvGraphicFramePr/>
          <p:nvPr>
            <p:extLst>
              <p:ext uri="{D42A27DB-BD31-4B8C-83A1-F6EECF244321}">
                <p14:modId xmlns:p14="http://schemas.microsoft.com/office/powerpoint/2010/main" val="3516193339"/>
              </p:ext>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2001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Galaxy Tab Active Pro</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a:t>
            </a:r>
            <a:r>
              <a:rPr lang="en-US" altLang="ko-KR" sz="1400" dirty="0" smtClean="0">
                <a:solidFill>
                  <a:srgbClr val="3B3838"/>
                </a:solidFill>
                <a:latin typeface="Arial"/>
                <a:cs typeface="Arial"/>
              </a:rPr>
              <a:t>Tablets. 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cxnSp>
        <p:nvCxnSpPr>
          <p:cNvPr id="18" name="직선 연결선 17"/>
          <p:cNvCxnSpPr/>
          <p:nvPr/>
        </p:nvCxnSpPr>
        <p:spPr>
          <a:xfrm>
            <a:off x="1911096" y="887040"/>
            <a:ext cx="8321040"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96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p:cNvGrpSpPr/>
          <p:nvPr/>
        </p:nvGrpSpPr>
        <p:grpSpPr>
          <a:xfrm>
            <a:off x="676689" y="914132"/>
            <a:ext cx="1506283" cy="2088635"/>
            <a:chOff x="4595812" y="321147"/>
            <a:chExt cx="3000375" cy="4160366"/>
          </a:xfrm>
        </p:grpSpPr>
        <p:pic>
          <p:nvPicPr>
            <p:cNvPr id="15" name="그림 14"/>
            <p:cNvPicPr>
              <a:picLocks noChangeAspect="1"/>
            </p:cNvPicPr>
            <p:nvPr/>
          </p:nvPicPr>
          <p:blipFill>
            <a:blip r:embed="rId3"/>
            <a:stretch>
              <a:fillRect/>
            </a:stretch>
          </p:blipFill>
          <p:spPr>
            <a:xfrm>
              <a:off x="4595812" y="2376488"/>
              <a:ext cx="3000375" cy="2105025"/>
            </a:xfrm>
            <a:prstGeom prst="rect">
              <a:avLst/>
            </a:prstGeom>
          </p:spPr>
        </p:pic>
        <p:pic>
          <p:nvPicPr>
            <p:cNvPr id="19" name="그림 18"/>
            <p:cNvPicPr>
              <a:picLocks noChangeAspect="1"/>
            </p:cNvPicPr>
            <p:nvPr/>
          </p:nvPicPr>
          <p:blipFill>
            <a:blip r:embed="rId4"/>
            <a:stretch>
              <a:fillRect/>
            </a:stretch>
          </p:blipFill>
          <p:spPr>
            <a:xfrm>
              <a:off x="4652961" y="321147"/>
              <a:ext cx="2886075" cy="1981200"/>
            </a:xfrm>
            <a:prstGeom prst="rect">
              <a:avLst/>
            </a:prstGeom>
          </p:spPr>
        </p:pic>
      </p:grpSp>
      <p:sp>
        <p:nvSpPr>
          <p:cNvPr id="8" name="직사각형 7"/>
          <p:cNvSpPr/>
          <p:nvPr/>
        </p:nvSpPr>
        <p:spPr>
          <a:xfrm>
            <a:off x="728796" y="3134325"/>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6585752" y="428390"/>
            <a:ext cx="3749744" cy="369332"/>
          </a:xfrm>
          <a:prstGeom prst="rect">
            <a:avLst/>
          </a:prstGeom>
        </p:spPr>
        <p:txBody>
          <a:bodyPr wrap="none">
            <a:spAutoFit/>
          </a:bodyPr>
          <a:lstStyle/>
          <a:p>
            <a:r>
              <a:rPr lang="en-US" altLang="ko-KR" b="1" dirty="0">
                <a:solidFill>
                  <a:srgbClr val="16A085"/>
                </a:solidFill>
                <a:latin typeface="Arial" panose="020B0604020202020204" pitchFamily="34" charset="0"/>
                <a:cs typeface="Arial" panose="020B0604020202020204" pitchFamily="34" charset="0"/>
              </a:rPr>
              <a:t>Numerical environmental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64245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77" name="표 76"/>
          <p:cNvGraphicFramePr>
            <a:graphicFrameLocks noGrp="1"/>
          </p:cNvGraphicFramePr>
          <p:nvPr>
            <p:extLst/>
          </p:nvPr>
        </p:nvGraphicFramePr>
        <p:xfrm>
          <a:off x="2355461" y="843801"/>
          <a:ext cx="3963043" cy="2254832"/>
        </p:xfrm>
        <a:graphic>
          <a:graphicData uri="http://schemas.openxmlformats.org/drawingml/2006/table">
            <a:tbl>
              <a:tblPr firstRow="1" bandRow="1">
                <a:tableStyleId>{5C22544A-7EE6-4342-B048-85BDC9FD1C3A}</a:tableStyleId>
              </a:tblPr>
              <a:tblGrid>
                <a:gridCol w="1278547"/>
                <a:gridCol w="2684496"/>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SM-T545 (Galaxy Tab Active Pro)</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SDM670, 2GHz,1.7GHz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170.2 * 243.5 * 9.9mm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LCD, 10.1"</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64GB, RAM 4GB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7400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13.0M pixel / Sub : 8.0M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948.94g / PKG : 520.43g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 name="표 1"/>
          <p:cNvGraphicFramePr>
            <a:graphicFrameLocks noGrp="1"/>
          </p:cNvGraphicFramePr>
          <p:nvPr>
            <p:extLst/>
          </p:nvPr>
        </p:nvGraphicFramePr>
        <p:xfrm>
          <a:off x="6433820" y="978408"/>
          <a:ext cx="5453378" cy="2086705"/>
        </p:xfrm>
        <a:graphic>
          <a:graphicData uri="http://schemas.openxmlformats.org/drawingml/2006/table">
            <a:tbl>
              <a:tblPr>
                <a:tableStyleId>{5C22544A-7EE6-4342-B048-85BDC9FD1C3A}</a:tableStyleId>
              </a:tblPr>
              <a:tblGrid>
                <a:gridCol w="1375156"/>
                <a:gridCol w="576072"/>
                <a:gridCol w="685800"/>
                <a:gridCol w="563270"/>
                <a:gridCol w="563270"/>
                <a:gridCol w="592532"/>
                <a:gridCol w="534008"/>
                <a:gridCol w="563270"/>
              </a:tblGrid>
              <a:tr h="188105">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Impact category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Total</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Unit</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Pre-Manu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smtClean="0">
                          <a:solidFill>
                            <a:schemeClr val="bg1"/>
                          </a:solidFill>
                          <a:effectLst/>
                        </a:rPr>
                        <a:t>Manu</a:t>
                      </a:r>
                    </a:p>
                    <a:p>
                      <a:pPr algn="ctr" fontAlgn="ctr"/>
                      <a:r>
                        <a:rPr lang="en-US" sz="750" b="1" u="none" strike="noStrike" dirty="0" smtClean="0">
                          <a:solidFill>
                            <a:schemeClr val="bg1"/>
                          </a:solidFill>
                          <a:effectLst/>
                        </a:rPr>
                        <a:t>facturing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Distribution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Use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ctr"/>
                      <a:r>
                        <a:rPr lang="en-US" sz="750" b="1" u="none" strike="noStrike" dirty="0">
                          <a:solidFill>
                            <a:schemeClr val="bg1"/>
                          </a:solidFill>
                          <a:effectLst/>
                        </a:rPr>
                        <a:t>Disposal </a:t>
                      </a:r>
                      <a:endParaRPr lang="en-US" sz="750" b="1" i="0" u="none" strike="noStrike" dirty="0">
                        <a:solidFill>
                          <a:schemeClr val="bg1"/>
                        </a:solidFill>
                        <a:effectLst/>
                        <a:latin typeface="맑은 고딕" panose="020B0503020000020004" pitchFamily="50" charset="-127"/>
                        <a:ea typeface="맑은 고딕" panose="020B0503020000020004" pitchFamily="50" charset="-127"/>
                      </a:endParaRP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Abiotic depletion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2.99E-01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1.97E-03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2.65E-05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Acidification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SO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4.09E-03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5.30E-02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6.48E-02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1.10E-03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Eutrophication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kgPO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a:t>
                      </a:r>
                      <a:r>
                        <a:rPr lang="en-US" sz="750" b="0" i="0" u="none" strike="noStrike" baseline="30000" dirty="0">
                          <a:solidFill>
                            <a:srgbClr val="000000"/>
                          </a:solidFill>
                          <a:effectLst/>
                          <a:latin typeface="맑은 고딕" panose="020B0503020000020004" pitchFamily="50" charset="-127"/>
                          <a:ea typeface="맑은 고딕" panose="020B0503020000020004" pitchFamily="50" charset="-127"/>
                        </a:rPr>
                        <a:t>3</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9.06E-03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2.86E-02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Global warming (GWP100)</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6.28E+01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CO</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3.06E+01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2.23E+00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1.40E+01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1.46E+01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1.39E+00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Ozone layer depletion (ODP)</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4.37E-06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CFC-11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1.93E-06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6.16E-11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1.78E-06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6.20E-07</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4.23E-08</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Human 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1.56E+02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9.47E-05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1.13E+01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1.24E+01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6.71E+00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Fresh water aquatic ecotox.</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1.93E-04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9.94E-02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1.03E+01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3.36E+00</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Marine aquatic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1.71E+05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1.54E+05</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1.62E-01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9.80E+02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1.42E+04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1.84E+03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Terrestrial ecotoxicity</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3.59E-01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1,4-DB 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2.57E-01</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5.90E-06</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1.22E-02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8.85E-02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1.39E-03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184858">
                <a:tc>
                  <a:txBody>
                    <a:bodyPr/>
                    <a:lstStyle/>
                    <a:p>
                      <a:pPr marL="0" algn="ctr" defTabSz="914400" rtl="0" eaLnBrk="1" fontAlgn="ctr" latinLnBrk="1" hangingPunct="1">
                        <a:lnSpc>
                          <a:spcPct val="115000"/>
                        </a:lnSpc>
                        <a:spcAft>
                          <a:spcPts val="0"/>
                        </a:spcAft>
                      </a:pPr>
                      <a:r>
                        <a:rPr lang="en-US" sz="750" b="1" kern="1200" dirty="0">
                          <a:solidFill>
                            <a:schemeClr val="bg1"/>
                          </a:solidFill>
                          <a:latin typeface="Arial" panose="020B0604020202020204" pitchFamily="34" charset="0"/>
                          <a:ea typeface="나눔고딕" panose="020D0604000000000000" pitchFamily="50" charset="-127"/>
                          <a:cs typeface="Arial" panose="020B0604020202020204" pitchFamily="34" charset="0"/>
                        </a:rPr>
                        <a:t>Photochemical oxidation</a:t>
                      </a:r>
                    </a:p>
                  </a:txBody>
                  <a:tcPr marL="18000" marR="18000"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1.08E-02</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750" b="0" i="0" u="none" strike="noStrike" dirty="0">
                          <a:solidFill>
                            <a:srgbClr val="000000"/>
                          </a:solidFill>
                          <a:effectLst/>
                          <a:latin typeface="맑은 고딕" panose="020B0503020000020004" pitchFamily="50" charset="-127"/>
                          <a:ea typeface="맑은 고딕" panose="020B0503020000020004" pitchFamily="50" charset="-127"/>
                        </a:rPr>
                        <a:t>kg C</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2</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H</a:t>
                      </a:r>
                      <a:r>
                        <a:rPr lang="en-US" sz="750" b="0" i="0" u="none" strike="noStrike" baseline="-25000" dirty="0">
                          <a:solidFill>
                            <a:srgbClr val="000000"/>
                          </a:solidFill>
                          <a:effectLst/>
                          <a:latin typeface="맑은 고딕" panose="020B0503020000020004" pitchFamily="50" charset="-127"/>
                          <a:ea typeface="맑은 고딕" panose="020B0503020000020004" pitchFamily="50" charset="-127"/>
                        </a:rPr>
                        <a:t>4 </a:t>
                      </a:r>
                      <a:r>
                        <a:rPr lang="en-US" sz="750" b="0" i="0" u="none" strike="noStrike" dirty="0">
                          <a:solidFill>
                            <a:srgbClr val="000000"/>
                          </a:solidFill>
                          <a:effectLst/>
                          <a:latin typeface="맑은 고딕" panose="020B0503020000020004" pitchFamily="50" charset="-127"/>
                          <a:ea typeface="맑은 고딕" panose="020B0503020000020004" pitchFamily="50" charset="-127"/>
                        </a:rPr>
                        <a:t>eq.</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8.01E-03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-2.28E-03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2.25E-03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2.57E-03</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50" b="0" i="0" u="none" strike="noStrike" dirty="0">
                          <a:solidFill>
                            <a:srgbClr val="000000"/>
                          </a:solidFill>
                          <a:effectLst/>
                          <a:latin typeface="맑은 고딕" panose="020B0503020000020004" pitchFamily="50" charset="-127"/>
                          <a:ea typeface="맑은 고딕" panose="020B0503020000020004" pitchFamily="50" charset="-127"/>
                        </a:rPr>
                        <a:t>2.86E-04</a:t>
                      </a:r>
                    </a:p>
                  </a:txBody>
                  <a:tcPr marL="9525" marR="9525" marT="9525"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1" name="차트 10"/>
          <p:cNvGraphicFramePr/>
          <p:nvPr>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755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차트 16"/>
          <p:cNvGraphicFramePr>
            <a:graphicFrameLocks/>
          </p:cNvGraphicFramePr>
          <p:nvPr>
            <p:extLst>
              <p:ext uri="{D42A27DB-BD31-4B8C-83A1-F6EECF244321}">
                <p14:modId xmlns:p14="http://schemas.microsoft.com/office/powerpoint/2010/main" val="2932414461"/>
              </p:ext>
            </p:extLst>
          </p:nvPr>
        </p:nvGraphicFramePr>
        <p:xfrm>
          <a:off x="7338965" y="653043"/>
          <a:ext cx="4161762" cy="2443320"/>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2911697"/>
            <a:ext cx="4070345" cy="369332"/>
          </a:xfrm>
          <a:prstGeom prst="rect">
            <a:avLst/>
          </a:prstGeom>
        </p:spPr>
        <p:txBody>
          <a:bodyPr wrap="none">
            <a:spAutoFit/>
          </a:bodyPr>
          <a:lstStyle/>
          <a:p>
            <a:r>
              <a:rPr lang="en-US" altLang="ko-KR" b="1" dirty="0">
                <a:solidFill>
                  <a:srgbClr val="4472C4">
                    <a:lumMod val="75000"/>
                  </a:srgbClr>
                </a:solidFill>
                <a:latin typeface="Arial" panose="020B0604020202020204" pitchFamily="34" charset="0"/>
                <a:cs typeface="Arial" panose="020B0604020202020204" pitchFamily="34" charset="0"/>
              </a:rPr>
              <a:t>Characterized Environment Impact</a:t>
            </a:r>
          </a:p>
        </p:txBody>
      </p:sp>
      <p:sp>
        <p:nvSpPr>
          <p:cNvPr id="35" name="타원 34"/>
          <p:cNvSpPr/>
          <p:nvPr/>
        </p:nvSpPr>
        <p:spPr>
          <a:xfrm>
            <a:off x="567609" y="3018963"/>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2" name="직사각형 71"/>
          <p:cNvSpPr/>
          <p:nvPr/>
        </p:nvSpPr>
        <p:spPr>
          <a:xfrm>
            <a:off x="728796" y="205762"/>
            <a:ext cx="2082621" cy="369332"/>
          </a:xfrm>
          <a:prstGeom prst="rect">
            <a:avLst/>
          </a:prstGeom>
        </p:spPr>
        <p:txBody>
          <a:bodyPr wrap="none">
            <a:spAutoFit/>
          </a:bodyPr>
          <a:lstStyle/>
          <a:p>
            <a:r>
              <a:rPr lang="en-US" altLang="ko-KR" b="1" dirty="0" smtClean="0">
                <a:solidFill>
                  <a:srgbClr val="4472C4">
                    <a:lumMod val="75000"/>
                  </a:srgbClr>
                </a:solidFill>
                <a:latin typeface="Arial" panose="020B0604020202020204" pitchFamily="34" charset="0"/>
                <a:cs typeface="Arial" panose="020B0604020202020204" pitchFamily="34" charset="0"/>
              </a:rPr>
              <a:t>Product Features</a:t>
            </a:r>
            <a:endParaRPr lang="en-US" altLang="ko-KR" dirty="0">
              <a:solidFill>
                <a:srgbClr val="4472C4">
                  <a:lumMod val="75000"/>
                </a:srgbClr>
              </a:solidFill>
              <a:latin typeface="Arial" panose="020B0604020202020204" pitchFamily="34" charset="0"/>
              <a:cs typeface="Arial" panose="020B0604020202020204" pitchFamily="34" charset="0"/>
            </a:endParaRPr>
          </a:p>
        </p:txBody>
      </p:sp>
      <p:sp>
        <p:nvSpPr>
          <p:cNvPr id="73" name="타원 72"/>
          <p:cNvSpPr/>
          <p:nvPr/>
        </p:nvSpPr>
        <p:spPr>
          <a:xfrm>
            <a:off x="567609" y="313028"/>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4472C4">
                  <a:lumMod val="75000"/>
                </a:srgbClr>
              </a:solidFill>
            </a:endParaRPr>
          </a:p>
        </p:txBody>
      </p:sp>
      <p:sp>
        <p:nvSpPr>
          <p:cNvPr id="75" name="직사각형 74"/>
          <p:cNvSpPr/>
          <p:nvPr/>
        </p:nvSpPr>
        <p:spPr>
          <a:xfrm>
            <a:off x="7500152" y="205762"/>
            <a:ext cx="1544012" cy="369332"/>
          </a:xfrm>
          <a:prstGeom prst="rect">
            <a:avLst/>
          </a:prstGeom>
        </p:spPr>
        <p:txBody>
          <a:bodyPr wrap="none">
            <a:spAutoFit/>
          </a:bodyPr>
          <a:lstStyle/>
          <a:p>
            <a:r>
              <a:rPr lang="en-US" altLang="ko-KR" b="1" dirty="0">
                <a:solidFill>
                  <a:srgbClr val="4472C4">
                    <a:lumMod val="75000"/>
                  </a:srgbClr>
                </a:solidFill>
                <a:latin typeface="Arial" panose="020B0604020202020204" pitchFamily="34" charset="0"/>
                <a:cs typeface="Arial" panose="020B0604020202020204" pitchFamily="34" charset="0"/>
              </a:rPr>
              <a:t>Material Use</a:t>
            </a:r>
          </a:p>
        </p:txBody>
      </p:sp>
      <p:sp>
        <p:nvSpPr>
          <p:cNvPr id="76" name="타원 75"/>
          <p:cNvSpPr/>
          <p:nvPr/>
        </p:nvSpPr>
        <p:spPr>
          <a:xfrm>
            <a:off x="7338965" y="313028"/>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6" name="타원 15"/>
          <p:cNvSpPr/>
          <p:nvPr/>
        </p:nvSpPr>
        <p:spPr>
          <a:xfrm>
            <a:off x="8778238" y="1556569"/>
            <a:ext cx="615782" cy="6157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aphicFrame>
        <p:nvGraphicFramePr>
          <p:cNvPr id="11" name="표 10"/>
          <p:cNvGraphicFramePr>
            <a:graphicFrameLocks noGrp="1"/>
          </p:cNvGraphicFramePr>
          <p:nvPr>
            <p:extLst>
              <p:ext uri="{D42A27DB-BD31-4B8C-83A1-F6EECF244321}">
                <p14:modId xmlns:p14="http://schemas.microsoft.com/office/powerpoint/2010/main" val="1863561837"/>
              </p:ext>
            </p:extLst>
          </p:nvPr>
        </p:nvGraphicFramePr>
        <p:xfrm>
          <a:off x="2873183" y="855650"/>
          <a:ext cx="3889891" cy="1598422"/>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QM55N</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Screen</a:t>
                      </a:r>
                      <a:r>
                        <a:rPr lang="en-US" altLang="ko-KR" sz="11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a:t>
                      </a: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Size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55 inch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Resolution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4k UHD (3840*2160)</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Brightness</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500 nit (H/V)</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Viewing Angle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dirty="0" smtClean="0">
                          <a:solidFill>
                            <a:schemeClr val="tx1">
                              <a:lumMod val="75000"/>
                              <a:lumOff val="25000"/>
                            </a:schemeClr>
                          </a:solidFill>
                          <a:effectLst/>
                        </a:rPr>
                        <a:t>178°/178°</a:t>
                      </a:r>
                      <a:endPar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Power</a:t>
                      </a:r>
                      <a:r>
                        <a:rPr lang="en-US" altLang="ko-KR" sz="11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Supply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fr-F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AC 100 - 240 V, 50/60 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Wt.(kg)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17.4 (Package</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23)</a:t>
                      </a:r>
                      <a:endParaRPr lang="ko-KR" alt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68" y="906450"/>
            <a:ext cx="2056350" cy="142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차트 12">
            <a:extLst>
              <a:ext uri="{FF2B5EF4-FFF2-40B4-BE49-F238E27FC236}">
                <a16:creationId xmlns:a16="http://schemas.microsoft.com/office/drawing/2014/main" xmlns="" id="{9827BD99-111E-49D0-8492-C3401464FEA9}"/>
              </a:ext>
            </a:extLst>
          </p:cNvPr>
          <p:cNvGraphicFramePr/>
          <p:nvPr>
            <p:extLst>
              <p:ext uri="{D42A27DB-BD31-4B8C-83A1-F6EECF244321}">
                <p14:modId xmlns:p14="http://schemas.microsoft.com/office/powerpoint/2010/main" val="919189099"/>
              </p:ext>
            </p:extLst>
          </p:nvPr>
        </p:nvGraphicFramePr>
        <p:xfrm>
          <a:off x="722409" y="3281029"/>
          <a:ext cx="10385563" cy="3366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3720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a:t>
            </a:r>
            <a:r>
              <a:rPr lang="en-US" altLang="ko-KR" sz="3200" spc="-150" dirty="0">
                <a:solidFill>
                  <a:srgbClr val="445566"/>
                </a:solidFill>
                <a:latin typeface="나눔고딕 ExtraBold" panose="020D0904000000000000" pitchFamily="50" charset="-127"/>
                <a:ea typeface="나눔고딕 ExtraBold" panose="020D0904000000000000" pitchFamily="50" charset="-127"/>
              </a:rPr>
              <a:t>Galaxy S21 FE</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203704" y="887040"/>
            <a:ext cx="782726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gridCol w="3771900"/>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3.6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 baseline 2000 V2.05 / the Netherlands, 1997 as provided in the SimaPro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9.1.1.1</a:t>
                      </a:r>
                      <a:r>
                        <a:rPr lang="ko-KR" altLang="en-US"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9.1.1.1</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66" name="표 65"/>
          <p:cNvGraphicFramePr>
            <a:graphicFrameLocks noGrp="1"/>
          </p:cNvGraphicFramePr>
          <p:nvPr>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gridCol w="4301896"/>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Korea</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EU</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직사각형 4"/>
          <p:cNvSpPr/>
          <p:nvPr/>
        </p:nvSpPr>
        <p:spPr>
          <a:xfrm>
            <a:off x="508420" y="1464765"/>
            <a:ext cx="11350205" cy="2031325"/>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a:t>
            </a:r>
            <a:r>
              <a:rPr lang="en-US" altLang="ko-KR" sz="1400" dirty="0" smtClean="0">
                <a:solidFill>
                  <a:srgbClr val="3B3838"/>
                </a:solidFill>
                <a:latin typeface="Arial"/>
                <a:cs typeface="Arial"/>
              </a:rPr>
              <a:t>The </a:t>
            </a:r>
            <a:r>
              <a:rPr lang="en-US" altLang="ko-KR" sz="1400" dirty="0">
                <a:solidFill>
                  <a:srgbClr val="3B3838"/>
                </a:solidFill>
                <a:latin typeface="Arial"/>
                <a:cs typeface="Arial"/>
              </a:rPr>
              <a:t>assessment considers potential environmental impacts across the whole life cycle including; pre-manufacturing; product manufacturing; distribution; product use; and disposal phase. </a:t>
            </a:r>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a:t>
            </a:r>
            <a:r>
              <a:rPr lang="en-US" altLang="ko-KR" sz="1400" dirty="0" smtClean="0">
                <a:solidFill>
                  <a:srgbClr val="3B3838"/>
                </a:solidFill>
                <a:latin typeface="Arial"/>
                <a:cs typeface="Arial"/>
              </a:rPr>
              <a:t>SimaPro 9.1.1.1 </a:t>
            </a:r>
            <a:r>
              <a:rPr lang="en-US" altLang="ko-KR" sz="1400" dirty="0">
                <a:solidFill>
                  <a:srgbClr val="3B3838"/>
                </a:solidFill>
                <a:latin typeface="Arial"/>
                <a:cs typeface="Arial"/>
              </a:rPr>
              <a:t>software and a dedicated LCA S/W database to measure environmental impacts using a wide range of data categories including; Product bill of </a:t>
            </a:r>
            <a:r>
              <a:rPr lang="en-US" altLang="ko-KR" sz="1400" dirty="0" smtClean="0">
                <a:solidFill>
                  <a:srgbClr val="3B3838"/>
                </a:solidFill>
                <a:latin typeface="Arial"/>
                <a:cs typeface="Arial"/>
              </a:rPr>
              <a:t>material(BOM</a:t>
            </a:r>
            <a:r>
              <a:rPr lang="en-US" altLang="ko-KR" sz="1400" dirty="0">
                <a:solidFill>
                  <a:srgbClr val="3B3838"/>
                </a:solidFill>
                <a:latin typeface="Arial"/>
                <a:cs typeface="Arial"/>
              </a:rPr>
              <a:t>), parts and components logistics, energy consumption in product use and end-of-life scenario data in order to attain the highest level of accuracy. The outcome of the LCA confirmed and quantified </a:t>
            </a:r>
            <a:r>
              <a:rPr lang="en-US" altLang="ko-KR" sz="1400" dirty="0" smtClean="0">
                <a:solidFill>
                  <a:srgbClr val="3B3838"/>
                </a:solidFill>
                <a:latin typeface="Arial"/>
                <a:cs typeface="Arial"/>
              </a:rPr>
              <a:t>10 </a:t>
            </a:r>
            <a:r>
              <a:rPr lang="en-US" altLang="ko-KR" sz="1400" dirty="0">
                <a:solidFill>
                  <a:srgbClr val="3B3838"/>
                </a:solidFill>
                <a:latin typeface="Arial"/>
                <a:cs typeface="Arial"/>
              </a:rPr>
              <a:t>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261610"/>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LCA study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039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p:cNvGrpSpPr/>
          <p:nvPr/>
        </p:nvGrpSpPr>
        <p:grpSpPr>
          <a:xfrm>
            <a:off x="438912" y="921744"/>
            <a:ext cx="1831056" cy="1736221"/>
            <a:chOff x="0" y="0"/>
            <a:chExt cx="3066856" cy="3009524"/>
          </a:xfrm>
        </p:grpSpPr>
        <p:pic>
          <p:nvPicPr>
            <p:cNvPr id="15" name="그림 14"/>
            <p:cNvPicPr>
              <a:picLocks noChangeAspect="1"/>
            </p:cNvPicPr>
            <p:nvPr/>
          </p:nvPicPr>
          <p:blipFill>
            <a:blip r:embed="rId3"/>
            <a:stretch>
              <a:fillRect/>
            </a:stretch>
          </p:blipFill>
          <p:spPr>
            <a:xfrm>
              <a:off x="0" y="0"/>
              <a:ext cx="1495238" cy="3009524"/>
            </a:xfrm>
            <a:prstGeom prst="rect">
              <a:avLst/>
            </a:prstGeom>
          </p:spPr>
        </p:pic>
        <p:pic>
          <p:nvPicPr>
            <p:cNvPr id="19" name="그림 18"/>
            <p:cNvPicPr>
              <a:picLocks noChangeAspect="1"/>
            </p:cNvPicPr>
            <p:nvPr/>
          </p:nvPicPr>
          <p:blipFill>
            <a:blip r:embed="rId4"/>
            <a:stretch>
              <a:fillRect/>
            </a:stretch>
          </p:blipFill>
          <p:spPr>
            <a:xfrm>
              <a:off x="1523999" y="8283"/>
              <a:ext cx="1542857" cy="2990476"/>
            </a:xfrm>
            <a:prstGeom prst="rect">
              <a:avLst/>
            </a:prstGeom>
          </p:spPr>
        </p:pic>
      </p:grpSp>
      <p:graphicFrame>
        <p:nvGraphicFramePr>
          <p:cNvPr id="77" name="표 76"/>
          <p:cNvGraphicFramePr>
            <a:graphicFrameLocks noGrp="1"/>
          </p:cNvGraphicFramePr>
          <p:nvPr>
            <p:extLst/>
          </p:nvPr>
        </p:nvGraphicFramePr>
        <p:xfrm>
          <a:off x="2355461" y="670065"/>
          <a:ext cx="3963043" cy="2254832"/>
        </p:xfrm>
        <a:graphic>
          <a:graphicData uri="http://schemas.openxmlformats.org/drawingml/2006/table">
            <a:tbl>
              <a:tblPr firstRow="1" bandRow="1">
                <a:tableStyleId>{5C22544A-7EE6-4342-B048-85BDC9FD1C3A}</a:tableStyleId>
              </a:tblPr>
              <a:tblGrid>
                <a:gridCol w="1278547"/>
                <a:gridCol w="2684496"/>
              </a:tblGrid>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SM-G990B (Galaxy S21 FE)</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pt-B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SM8350, 2.84GHz,2.4GHz,1.8GHz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155.7 * 74.5 * 7.9mm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OLED 6.4</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Memory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ROM 128GB, RAM 6GB</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4370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64441">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Main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12.0M pixel / Sub : 32.0M pixel</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r h="247054">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Weight</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Product&amp;Acc. : 202.11g / PKG : 136.43g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6" name="직사각형 15"/>
          <p:cNvSpPr/>
          <p:nvPr/>
        </p:nvSpPr>
        <p:spPr>
          <a:xfrm>
            <a:off x="6585752" y="259466"/>
            <a:ext cx="354879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Global Warming </a:t>
            </a:r>
            <a:r>
              <a:rPr lang="en-US" altLang="ko-KR" b="1" dirty="0">
                <a:solidFill>
                  <a:srgbClr val="16A085"/>
                </a:solidFill>
                <a:latin typeface="Arial" panose="020B0604020202020204" pitchFamily="34" charset="0"/>
                <a:cs typeface="Arial" panose="020B0604020202020204" pitchFamily="34" charset="0"/>
              </a:rPr>
              <a:t>I</a:t>
            </a:r>
            <a:r>
              <a:rPr lang="en-US" altLang="ko-KR" b="1" dirty="0" smtClean="0">
                <a:solidFill>
                  <a:srgbClr val="16A085"/>
                </a:solidFill>
                <a:latin typeface="Arial" panose="020B0604020202020204" pitchFamily="34" charset="0"/>
                <a:cs typeface="Arial" panose="020B0604020202020204" pitchFamily="34" charset="0"/>
              </a:rPr>
              <a:t>mpact of Part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타원 16"/>
          <p:cNvSpPr/>
          <p:nvPr/>
        </p:nvSpPr>
        <p:spPr>
          <a:xfrm>
            <a:off x="6424565" y="366732"/>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8" name="차트 17"/>
          <p:cNvGraphicFramePr/>
          <p:nvPr>
            <p:extLst/>
          </p:nvPr>
        </p:nvGraphicFramePr>
        <p:xfrm>
          <a:off x="6585752" y="648678"/>
          <a:ext cx="5301446" cy="2297407"/>
        </p:xfrm>
        <a:graphic>
          <a:graphicData uri="http://schemas.openxmlformats.org/drawingml/2006/chart">
            <c:chart xmlns:c="http://schemas.openxmlformats.org/drawingml/2006/chart" xmlns:r="http://schemas.openxmlformats.org/officeDocument/2006/relationships" r:id="rId5"/>
          </a:graphicData>
        </a:graphic>
      </p:graphicFrame>
      <p:sp>
        <p:nvSpPr>
          <p:cNvPr id="33" name="직사각형 32"/>
          <p:cNvSpPr/>
          <p:nvPr/>
        </p:nvSpPr>
        <p:spPr>
          <a:xfrm>
            <a:off x="728796" y="3061173"/>
            <a:ext cx="399340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타원 33"/>
          <p:cNvSpPr/>
          <p:nvPr/>
        </p:nvSpPr>
        <p:spPr>
          <a:xfrm>
            <a:off x="567609" y="3168439"/>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p:cNvSpPr/>
          <p:nvPr/>
        </p:nvSpPr>
        <p:spPr>
          <a:xfrm>
            <a:off x="1292069" y="6358942"/>
            <a:ext cx="720069" cy="230832"/>
          </a:xfrm>
          <a:prstGeom prst="rect">
            <a:avLst/>
          </a:prstGeom>
        </p:spPr>
        <p:txBody>
          <a:bodyPr wrap="none">
            <a:spAutoFit/>
          </a:bodyPr>
          <a:lstStyle/>
          <a:p>
            <a:r>
              <a:rPr lang="en-US" altLang="ko-KR" sz="900" dirty="0">
                <a:solidFill>
                  <a:schemeClr val="tx1">
                    <a:lumMod val="65000"/>
                    <a:lumOff val="35000"/>
                  </a:schemeClr>
                </a:solidFill>
              </a:rPr>
              <a:t>kg Sb eq. </a:t>
            </a:r>
            <a:endParaRPr lang="ko-KR" altLang="en-US" sz="900" dirty="0">
              <a:solidFill>
                <a:schemeClr val="tx1">
                  <a:lumMod val="65000"/>
                  <a:lumOff val="35000"/>
                </a:schemeClr>
              </a:solidFill>
            </a:endParaRPr>
          </a:p>
        </p:txBody>
      </p:sp>
      <p:sp>
        <p:nvSpPr>
          <p:cNvPr id="37" name="직사각형 36"/>
          <p:cNvSpPr/>
          <p:nvPr/>
        </p:nvSpPr>
        <p:spPr>
          <a:xfrm>
            <a:off x="2220027" y="6358942"/>
            <a:ext cx="729687" cy="230832"/>
          </a:xfrm>
          <a:prstGeom prst="rect">
            <a:avLst/>
          </a:prstGeom>
        </p:spPr>
        <p:txBody>
          <a:bodyPr wrap="none">
            <a:spAutoFit/>
          </a:bodyPr>
          <a:lstStyle/>
          <a:p>
            <a:r>
              <a:rPr lang="en-US" altLang="ko-KR" sz="900" dirty="0" smtClean="0">
                <a:solidFill>
                  <a:schemeClr val="tx1">
                    <a:lumMod val="65000"/>
                    <a:lumOff val="35000"/>
                  </a:schemeClr>
                </a:solidFill>
              </a:rPr>
              <a:t>kg </a:t>
            </a:r>
            <a:r>
              <a:rPr lang="en-US" altLang="ko-KR" sz="900" dirty="0">
                <a:solidFill>
                  <a:schemeClr val="tx1">
                    <a:lumMod val="65000"/>
                    <a:lumOff val="35000"/>
                  </a:schemeClr>
                </a:solidFill>
              </a:rPr>
              <a:t>SO</a:t>
            </a:r>
            <a:r>
              <a:rPr lang="en-US" altLang="ko-KR" sz="900" baseline="-25000" dirty="0">
                <a:solidFill>
                  <a:schemeClr val="tx1">
                    <a:lumMod val="65000"/>
                    <a:lumOff val="35000"/>
                  </a:schemeClr>
                </a:solidFill>
              </a:rPr>
              <a:t>2 </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38" name="직사각형 37"/>
          <p:cNvSpPr/>
          <p:nvPr/>
        </p:nvSpPr>
        <p:spPr>
          <a:xfrm>
            <a:off x="3136109" y="6365038"/>
            <a:ext cx="755335" cy="230832"/>
          </a:xfrm>
          <a:prstGeom prst="rect">
            <a:avLst/>
          </a:prstGeom>
        </p:spPr>
        <p:txBody>
          <a:bodyPr wrap="none">
            <a:spAutoFit/>
          </a:bodyPr>
          <a:lstStyle/>
          <a:p>
            <a:r>
              <a:rPr lang="en-US" altLang="ko-KR" sz="900" dirty="0">
                <a:solidFill>
                  <a:schemeClr val="tx1">
                    <a:lumMod val="65000"/>
                    <a:lumOff val="35000"/>
                  </a:schemeClr>
                </a:solidFill>
              </a:rPr>
              <a:t>kgPO</a:t>
            </a:r>
            <a:r>
              <a:rPr lang="en-US" altLang="ko-KR" sz="900" baseline="-25000" dirty="0">
                <a:solidFill>
                  <a:schemeClr val="tx1">
                    <a:lumMod val="65000"/>
                    <a:lumOff val="35000"/>
                  </a:schemeClr>
                </a:solidFill>
              </a:rPr>
              <a:t>4</a:t>
            </a:r>
            <a:r>
              <a:rPr lang="en-US" altLang="ko-KR" sz="900" baseline="30000" dirty="0">
                <a:solidFill>
                  <a:schemeClr val="tx1">
                    <a:lumMod val="65000"/>
                    <a:lumOff val="35000"/>
                  </a:schemeClr>
                </a:solidFill>
              </a:rPr>
              <a:t>3</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39" name="직사각형 38"/>
          <p:cNvSpPr/>
          <p:nvPr/>
        </p:nvSpPr>
        <p:spPr>
          <a:xfrm>
            <a:off x="4062924" y="6365038"/>
            <a:ext cx="753732" cy="230832"/>
          </a:xfrm>
          <a:prstGeom prst="rect">
            <a:avLst/>
          </a:prstGeom>
        </p:spPr>
        <p:txBody>
          <a:bodyPr wrap="none">
            <a:spAutoFit/>
          </a:bodyPr>
          <a:lstStyle/>
          <a:p>
            <a:r>
              <a:rPr lang="en-US" altLang="ko-KR" sz="900" dirty="0">
                <a:solidFill>
                  <a:schemeClr val="tx1">
                    <a:lumMod val="65000"/>
                    <a:lumOff val="35000"/>
                  </a:schemeClr>
                </a:solidFill>
              </a:rPr>
              <a:t>kg CO</a:t>
            </a:r>
            <a:r>
              <a:rPr lang="en-US" altLang="ko-KR" sz="900" baseline="-25000" dirty="0">
                <a:solidFill>
                  <a:schemeClr val="tx1">
                    <a:lumMod val="65000"/>
                    <a:lumOff val="35000"/>
                  </a:schemeClr>
                </a:solidFill>
              </a:rPr>
              <a:t>2</a:t>
            </a:r>
            <a:r>
              <a:rPr lang="en-US" altLang="ko-KR" sz="900" dirty="0">
                <a:solidFill>
                  <a:schemeClr val="tx1">
                    <a:lumMod val="65000"/>
                    <a:lumOff val="35000"/>
                  </a:schemeClr>
                </a:solidFill>
              </a:rPr>
              <a:t> </a:t>
            </a:r>
            <a:r>
              <a:rPr lang="en-US" altLang="ko-KR" sz="900" dirty="0" smtClean="0">
                <a:solidFill>
                  <a:schemeClr val="tx1">
                    <a:lumMod val="65000"/>
                    <a:lumOff val="35000"/>
                  </a:schemeClr>
                </a:solidFill>
              </a:rPr>
              <a:t>eq.</a:t>
            </a:r>
            <a:endParaRPr lang="ko-KR" altLang="en-US" sz="900" dirty="0">
              <a:solidFill>
                <a:schemeClr val="tx1">
                  <a:lumMod val="65000"/>
                  <a:lumOff val="35000"/>
                </a:schemeClr>
              </a:solidFill>
            </a:endParaRPr>
          </a:p>
        </p:txBody>
      </p:sp>
      <p:sp>
        <p:nvSpPr>
          <p:cNvPr id="40" name="직사각형 39"/>
          <p:cNvSpPr/>
          <p:nvPr/>
        </p:nvSpPr>
        <p:spPr>
          <a:xfrm>
            <a:off x="4901236" y="6374182"/>
            <a:ext cx="930063" cy="230832"/>
          </a:xfrm>
          <a:prstGeom prst="rect">
            <a:avLst/>
          </a:prstGeom>
        </p:spPr>
        <p:txBody>
          <a:bodyPr wrap="none">
            <a:spAutoFit/>
          </a:bodyPr>
          <a:lstStyle/>
          <a:p>
            <a:r>
              <a:rPr lang="en-US" altLang="ko-KR" sz="900" dirty="0">
                <a:solidFill>
                  <a:schemeClr val="tx1">
                    <a:lumMod val="65000"/>
                    <a:lumOff val="35000"/>
                  </a:schemeClr>
                </a:solidFill>
              </a:rPr>
              <a:t>kg CFC-11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1" name="직사각형 40"/>
          <p:cNvSpPr/>
          <p:nvPr/>
        </p:nvSpPr>
        <p:spPr>
          <a:xfrm>
            <a:off x="5848221" y="6374182"/>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2" name="직사각형 41"/>
          <p:cNvSpPr/>
          <p:nvPr/>
        </p:nvSpPr>
        <p:spPr>
          <a:xfrm>
            <a:off x="9624872" y="6365396"/>
            <a:ext cx="776175" cy="230832"/>
          </a:xfrm>
          <a:prstGeom prst="rect">
            <a:avLst/>
          </a:prstGeom>
        </p:spPr>
        <p:txBody>
          <a:bodyPr wrap="none">
            <a:spAutoFit/>
          </a:bodyPr>
          <a:lstStyle/>
          <a:p>
            <a:r>
              <a:rPr lang="en-US" altLang="ko-KR" sz="900" dirty="0" smtClean="0">
                <a:solidFill>
                  <a:schemeClr val="tx1">
                    <a:lumMod val="65000"/>
                    <a:lumOff val="35000"/>
                  </a:schemeClr>
                </a:solidFill>
              </a:rPr>
              <a:t>kg </a:t>
            </a:r>
            <a:r>
              <a:rPr lang="en-US" altLang="ko-KR" sz="900" dirty="0">
                <a:solidFill>
                  <a:schemeClr val="tx1">
                    <a:lumMod val="65000"/>
                    <a:lumOff val="35000"/>
                  </a:schemeClr>
                </a:solidFill>
              </a:rPr>
              <a:t>C</a:t>
            </a:r>
            <a:r>
              <a:rPr lang="en-US" altLang="ko-KR" sz="900" baseline="-25000" dirty="0">
                <a:solidFill>
                  <a:schemeClr val="tx1">
                    <a:lumMod val="65000"/>
                    <a:lumOff val="35000"/>
                  </a:schemeClr>
                </a:solidFill>
              </a:rPr>
              <a:t>2</a:t>
            </a:r>
            <a:r>
              <a:rPr lang="en-US" altLang="ko-KR" sz="900" dirty="0">
                <a:solidFill>
                  <a:schemeClr val="tx1">
                    <a:lumMod val="65000"/>
                    <a:lumOff val="35000"/>
                  </a:schemeClr>
                </a:solidFill>
              </a:rPr>
              <a:t>H</a:t>
            </a:r>
            <a:r>
              <a:rPr lang="en-US" altLang="ko-KR" sz="900" baseline="-25000" dirty="0">
                <a:solidFill>
                  <a:schemeClr val="tx1">
                    <a:lumMod val="65000"/>
                    <a:lumOff val="35000"/>
                  </a:schemeClr>
                </a:solidFill>
              </a:rPr>
              <a:t>4 </a:t>
            </a:r>
            <a:r>
              <a:rPr lang="en-US" altLang="ko-KR" sz="900" dirty="0">
                <a:solidFill>
                  <a:schemeClr val="tx1">
                    <a:lumMod val="65000"/>
                    <a:lumOff val="35000"/>
                  </a:schemeClr>
                </a:solidFill>
              </a:rPr>
              <a:t>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3" name="직사각형 42"/>
          <p:cNvSpPr/>
          <p:nvPr/>
        </p:nvSpPr>
        <p:spPr>
          <a:xfrm>
            <a:off x="6778063" y="6371134"/>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4" name="직사각형 43"/>
          <p:cNvSpPr/>
          <p:nvPr/>
        </p:nvSpPr>
        <p:spPr>
          <a:xfrm>
            <a:off x="7707501" y="6377230"/>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sp>
        <p:nvSpPr>
          <p:cNvPr id="45" name="직사각형 44"/>
          <p:cNvSpPr/>
          <p:nvPr/>
        </p:nvSpPr>
        <p:spPr>
          <a:xfrm>
            <a:off x="8649333" y="6368086"/>
            <a:ext cx="901209" cy="230832"/>
          </a:xfrm>
          <a:prstGeom prst="rect">
            <a:avLst/>
          </a:prstGeom>
        </p:spPr>
        <p:txBody>
          <a:bodyPr wrap="none">
            <a:spAutoFit/>
          </a:bodyPr>
          <a:lstStyle/>
          <a:p>
            <a:r>
              <a:rPr lang="en-US" altLang="ko-KR" sz="900" dirty="0">
                <a:solidFill>
                  <a:schemeClr val="tx1">
                    <a:lumMod val="65000"/>
                    <a:lumOff val="35000"/>
                  </a:schemeClr>
                </a:solidFill>
              </a:rPr>
              <a:t>kg 1,4-DB eq</a:t>
            </a:r>
            <a:r>
              <a:rPr lang="en-US" altLang="ko-KR" sz="900" dirty="0" smtClean="0">
                <a:solidFill>
                  <a:schemeClr val="tx1">
                    <a:lumMod val="65000"/>
                    <a:lumOff val="35000"/>
                  </a:schemeClr>
                </a:solidFill>
              </a:rPr>
              <a:t>.</a:t>
            </a:r>
            <a:endParaRPr lang="ko-KR" altLang="en-US" sz="900" dirty="0">
              <a:solidFill>
                <a:schemeClr val="tx1">
                  <a:lumMod val="65000"/>
                  <a:lumOff val="35000"/>
                </a:schemeClr>
              </a:solidFill>
            </a:endParaRPr>
          </a:p>
        </p:txBody>
      </p:sp>
      <p:graphicFrame>
        <p:nvGraphicFramePr>
          <p:cNvPr id="46" name="차트 45"/>
          <p:cNvGraphicFramePr/>
          <p:nvPr>
            <p:extLst/>
          </p:nvPr>
        </p:nvGraphicFramePr>
        <p:xfrm>
          <a:off x="567608" y="3503657"/>
          <a:ext cx="11319590" cy="3125743"/>
        </p:xfrm>
        <a:graphic>
          <a:graphicData uri="http://schemas.openxmlformats.org/drawingml/2006/chart">
            <c:chart xmlns:c="http://schemas.openxmlformats.org/drawingml/2006/chart" xmlns:r="http://schemas.openxmlformats.org/officeDocument/2006/relationships" r:id="rId6"/>
          </a:graphicData>
        </a:graphic>
      </p:graphicFrame>
      <p:sp>
        <p:nvSpPr>
          <p:cNvPr id="48" name="직사각형 47"/>
          <p:cNvSpPr/>
          <p:nvPr/>
        </p:nvSpPr>
        <p:spPr>
          <a:xfrm>
            <a:off x="728796" y="259466"/>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타원 48"/>
          <p:cNvSpPr/>
          <p:nvPr/>
        </p:nvSpPr>
        <p:spPr>
          <a:xfrm>
            <a:off x="567609" y="366732"/>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94266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p:cNvSpPr txBox="1"/>
          <p:nvPr/>
        </p:nvSpPr>
        <p:spPr>
          <a:xfrm>
            <a:off x="248138" y="281563"/>
            <a:ext cx="11695724" cy="584775"/>
          </a:xfrm>
          <a:prstGeom prst="rect">
            <a:avLst/>
          </a:prstGeom>
          <a:noFill/>
        </p:spPr>
        <p:txBody>
          <a:bodyPr wrap="square" rtlCol="0">
            <a:spAutoFit/>
          </a:bodyPr>
          <a:lstStyle/>
          <a:p>
            <a:pPr algn="ctr"/>
            <a:r>
              <a:rPr lang="en-US" altLang="ko-KR" sz="3200" spc="-150" dirty="0" smtClean="0">
                <a:solidFill>
                  <a:srgbClr val="445566"/>
                </a:solidFill>
                <a:latin typeface="나눔고딕 ExtraBold" panose="020D0904000000000000" pitchFamily="50" charset="-127"/>
                <a:ea typeface="나눔고딕 ExtraBold" panose="020D0904000000000000" pitchFamily="50" charset="-127"/>
              </a:rPr>
              <a:t>Life Cycle Assessment for Mobile Products</a:t>
            </a:r>
            <a:endParaRPr lang="ko-KR" altLang="en-US" sz="3200" spc="-150" dirty="0">
              <a:solidFill>
                <a:srgbClr val="445566"/>
              </a:solidFill>
              <a:latin typeface="나눔고딕 ExtraBold" panose="020D0904000000000000" pitchFamily="50" charset="-127"/>
              <a:ea typeface="나눔고딕 ExtraBold" panose="020D0904000000000000" pitchFamily="50" charset="-127"/>
            </a:endParaRPr>
          </a:p>
        </p:txBody>
      </p:sp>
      <p:cxnSp>
        <p:nvCxnSpPr>
          <p:cNvPr id="40" name="직선 연결선 39"/>
          <p:cNvCxnSpPr/>
          <p:nvPr/>
        </p:nvCxnSpPr>
        <p:spPr>
          <a:xfrm>
            <a:off x="2543416" y="887040"/>
            <a:ext cx="7172084" cy="0"/>
          </a:xfrm>
          <a:prstGeom prst="line">
            <a:avLst/>
          </a:prstGeom>
          <a:ln w="38100">
            <a:solidFill>
              <a:srgbClr val="16A085"/>
            </a:solidFill>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353620" y="1045937"/>
            <a:ext cx="1705038" cy="369332"/>
            <a:chOff x="315520" y="2672220"/>
            <a:chExt cx="1705038" cy="369332"/>
          </a:xfrm>
        </p:grpSpPr>
        <p:sp>
          <p:nvSpPr>
            <p:cNvPr id="8" name="직사각형 7"/>
            <p:cNvSpPr/>
            <p:nvPr/>
          </p:nvSpPr>
          <p:spPr>
            <a:xfrm>
              <a:off x="489370" y="2672220"/>
              <a:ext cx="1531188"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Background</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그룹 55"/>
          <p:cNvGrpSpPr/>
          <p:nvPr/>
        </p:nvGrpSpPr>
        <p:grpSpPr>
          <a:xfrm>
            <a:off x="5963845" y="3846440"/>
            <a:ext cx="3106156" cy="369332"/>
            <a:chOff x="315520" y="2672220"/>
            <a:chExt cx="3106156" cy="369332"/>
          </a:xfrm>
        </p:grpSpPr>
        <p:sp>
          <p:nvSpPr>
            <p:cNvPr id="57" name="직사각형 56"/>
            <p:cNvSpPr/>
            <p:nvPr/>
          </p:nvSpPr>
          <p:spPr>
            <a:xfrm>
              <a:off x="479845" y="2672220"/>
              <a:ext cx="294183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System boundary of LCA</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타원 57"/>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1" name="그룹 60"/>
          <p:cNvGrpSpPr/>
          <p:nvPr/>
        </p:nvGrpSpPr>
        <p:grpSpPr>
          <a:xfrm>
            <a:off x="353620" y="3846440"/>
            <a:ext cx="2246946" cy="369332"/>
            <a:chOff x="315520" y="2672220"/>
            <a:chExt cx="2246946" cy="369332"/>
          </a:xfrm>
        </p:grpSpPr>
        <p:sp>
          <p:nvSpPr>
            <p:cNvPr id="62" name="직사각형 61"/>
            <p:cNvSpPr/>
            <p:nvPr/>
          </p:nvSpPr>
          <p:spPr>
            <a:xfrm>
              <a:off x="479845" y="267222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Calculation basis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타원 62"/>
            <p:cNvSpPr/>
            <p:nvPr/>
          </p:nvSpPr>
          <p:spPr>
            <a:xfrm>
              <a:off x="315520" y="277948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aphicFrame>
        <p:nvGraphicFramePr>
          <p:cNvPr id="64" name="표 63"/>
          <p:cNvGraphicFramePr>
            <a:graphicFrameLocks noGrp="1"/>
          </p:cNvGraphicFramePr>
          <p:nvPr>
            <p:extLst>
              <p:ext uri="{D42A27DB-BD31-4B8C-83A1-F6EECF244321}">
                <p14:modId xmlns:p14="http://schemas.microsoft.com/office/powerpoint/2010/main" val="2296990645"/>
              </p:ext>
            </p:extLst>
          </p:nvPr>
        </p:nvGraphicFramePr>
        <p:xfrm>
          <a:off x="583574" y="4235618"/>
          <a:ext cx="5093326" cy="1959427"/>
        </p:xfrm>
        <a:graphic>
          <a:graphicData uri="http://schemas.openxmlformats.org/drawingml/2006/table">
            <a:tbl>
              <a:tblPr firstRow="1" bandRow="1">
                <a:tableStyleId>{5C22544A-7EE6-4342-B048-85BDC9FD1C3A}</a:tableStyleId>
              </a:tblPr>
              <a:tblGrid>
                <a:gridCol w="1321426">
                  <a:extLst>
                    <a:ext uri="{9D8B030D-6E8A-4147-A177-3AD203B41FA5}">
                      <a16:colId xmlns:a16="http://schemas.microsoft.com/office/drawing/2014/main" xmlns="" val="20000"/>
                    </a:ext>
                  </a:extLst>
                </a:gridCol>
                <a:gridCol w="3771900">
                  <a:extLst>
                    <a:ext uri="{9D8B030D-6E8A-4147-A177-3AD203B41FA5}">
                      <a16:colId xmlns:a16="http://schemas.microsoft.com/office/drawing/2014/main" xmlns="" val="20001"/>
                    </a:ext>
                  </a:extLst>
                </a:gridCol>
              </a:tblGrid>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Standard</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ISO 14040:2006 and 14044:2006</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Database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Ecoinvent 2.2</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77873">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Method</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for impact assessment</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0" marR="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Life</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cycle impact assessment classification and characterization factors according to CML 2001 as provided in the SimaPro 7.1.5 LCA tool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051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LCA</a:t>
                      </a:r>
                      <a:r>
                        <a:rPr lang="en-US" altLang="ko-KR" sz="1200" b="1" kern="1200" baseline="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 software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SimaPro 7.1.5</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966580509"/>
              </p:ext>
            </p:extLst>
          </p:nvPr>
        </p:nvGraphicFramePr>
        <p:xfrm>
          <a:off x="6215551" y="4233877"/>
          <a:ext cx="5562319" cy="1981263"/>
        </p:xfrm>
        <a:graphic>
          <a:graphicData uri="http://schemas.openxmlformats.org/drawingml/2006/table">
            <a:tbl>
              <a:tblPr firstRow="1" bandRow="1">
                <a:tableStyleId>{5C22544A-7EE6-4342-B048-85BDC9FD1C3A}</a:tableStyleId>
              </a:tblPr>
              <a:tblGrid>
                <a:gridCol w="1260423">
                  <a:extLst>
                    <a:ext uri="{9D8B030D-6E8A-4147-A177-3AD203B41FA5}">
                      <a16:colId xmlns:a16="http://schemas.microsoft.com/office/drawing/2014/main" xmlns="" val="20000"/>
                    </a:ext>
                  </a:extLst>
                </a:gridCol>
                <a:gridCol w="4301896">
                  <a:extLst>
                    <a:ext uri="{9D8B030D-6E8A-4147-A177-3AD203B41FA5}">
                      <a16:colId xmlns:a16="http://schemas.microsoft.com/office/drawing/2014/main" xmlns="" val="20001"/>
                    </a:ext>
                  </a:extLst>
                </a:gridCol>
              </a:tblGrid>
              <a:tr h="55802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Pre-manufacturing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Parts and materials constituting the products and its transportation (from supplier to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Samsung</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factory)</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7569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Manufacturing</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Product assembly by Samsung Electronics</a:t>
                      </a:r>
                    </a:p>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(Data collection period : 3 months ahead of assessment)</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Distribution</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From China or</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Vietnam to </a:t>
                      </a:r>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United States</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76969">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Usage</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 years use</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93598">
                <a:tc>
                  <a:txBody>
                    <a:bodyPr/>
                    <a:lstStyle/>
                    <a:p>
                      <a:pPr algn="ctr" latinLnBrk="1"/>
                      <a:r>
                        <a:rPr lang="en-US" altLang="ko-KR" sz="12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Disposal</a:t>
                      </a:r>
                      <a:endParaRPr lang="ko-KR" altLang="en-US" sz="12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latinLnBrk="1"/>
                      <a:r>
                        <a:rPr lang="en-US" altLang="ko-KR" sz="12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Waste treatment </a:t>
                      </a:r>
                      <a:r>
                        <a:rPr lang="en-US" altLang="ko-KR" sz="12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of parts and material</a:t>
                      </a:r>
                      <a:endParaRPr lang="ko-KR" altLang="en-US" sz="12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T="36000" marB="3600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 name="직사각형 4"/>
          <p:cNvSpPr/>
          <p:nvPr/>
        </p:nvSpPr>
        <p:spPr>
          <a:xfrm>
            <a:off x="508420" y="1387765"/>
            <a:ext cx="11350205" cy="2462213"/>
          </a:xfrm>
          <a:prstGeom prst="rect">
            <a:avLst/>
          </a:prstGeom>
        </p:spPr>
        <p:txBody>
          <a:bodyPr wrap="square">
            <a:spAutoFit/>
          </a:bodyPr>
          <a:lstStyle/>
          <a:p>
            <a:pPr algn="just"/>
            <a:r>
              <a:rPr lang="en-US" altLang="ko-KR" sz="1400" dirty="0">
                <a:solidFill>
                  <a:srgbClr val="3B3838"/>
                </a:solidFill>
                <a:latin typeface="Arial"/>
                <a:cs typeface="Arial"/>
              </a:rPr>
              <a:t>Samsung has developed strong technical experience in assessing the life cycle environmental impacts of its smart phones. The most recent life cycle assessment (LCA) has been for the Samsung Galaxy S6; Note5; TAB E; J1x; On5x; Tab S2; Tab A 7.0; Note8; Galaxy </a:t>
            </a:r>
            <a:r>
              <a:rPr lang="en-US" altLang="ko-KR" sz="1400" dirty="0" smtClean="0">
                <a:solidFill>
                  <a:srgbClr val="3B3838"/>
                </a:solidFill>
                <a:latin typeface="Arial"/>
                <a:cs typeface="Arial"/>
              </a:rPr>
              <a:t>Book model</a:t>
            </a:r>
            <a:r>
              <a:rPr lang="en-US" altLang="ko-KR" sz="1400" dirty="0">
                <a:solidFill>
                  <a:srgbClr val="3B3838"/>
                </a:solidFill>
                <a:latin typeface="Arial"/>
                <a:cs typeface="Arial"/>
              </a:rPr>
              <a:t>. The assessment considers potential environmental impacts across the whole life cycle including; pre-manufacturing; product manufacturing; distribution; product use; and disposal phase. </a:t>
            </a:r>
            <a:endParaRPr lang="en-US" altLang="ko-KR" sz="1400" dirty="0" smtClean="0">
              <a:solidFill>
                <a:srgbClr val="3B3838"/>
              </a:solidFill>
              <a:latin typeface="Arial"/>
              <a:cs typeface="Arial"/>
            </a:endParaRPr>
          </a:p>
          <a:p>
            <a:pPr algn="just"/>
            <a:r>
              <a:rPr lang="en-US" altLang="ko-KR" sz="1400" dirty="0" smtClean="0">
                <a:solidFill>
                  <a:srgbClr val="3B3838"/>
                </a:solidFill>
                <a:latin typeface="Arial"/>
                <a:cs typeface="Arial"/>
              </a:rPr>
              <a:t>To </a:t>
            </a:r>
            <a:r>
              <a:rPr lang="en-US" altLang="ko-KR" sz="1400" dirty="0">
                <a:solidFill>
                  <a:srgbClr val="3B3838"/>
                </a:solidFill>
                <a:latin typeface="Arial"/>
                <a:cs typeface="Arial"/>
              </a:rPr>
              <a:t>ensure technical quality; the analysis methodology has been completed according to international standard ISO 14040 series. Samsung has used Simapro7 software and a dedicated LCA S/W database to measure environmental impacts using a wide range of data categories including; Product bill of material (BOM), parts and components logistics, energy consumption in product use and end-of-life scenario data in order to attain the highest level of accuracy. The outcome of the LCA confirmed and quantified 12 potential environment impact categories including; global warming; abiotic depletion; ocean acidification; eutrophication; and ozone layer depletion; where each impact category has been assessed for each life cycle stage. These LCA results will continue to be considered during product development phase as we aspire to improve the environmental specifications of our products.</a:t>
            </a:r>
            <a:endParaRPr lang="ko-KR" altLang="en-US" sz="1400" dirty="0">
              <a:solidFill>
                <a:schemeClr val="bg2">
                  <a:lumMod val="25000"/>
                </a:schemeClr>
              </a:solidFill>
              <a:latin typeface="Arial" panose="020B0604020202020204" pitchFamily="34" charset="0"/>
              <a:cs typeface="Arial" panose="020B0604020202020204" pitchFamily="34" charset="0"/>
            </a:endParaRPr>
          </a:p>
        </p:txBody>
      </p:sp>
      <p:sp>
        <p:nvSpPr>
          <p:cNvPr id="17" name="직사각형 16"/>
          <p:cNvSpPr/>
          <p:nvPr/>
        </p:nvSpPr>
        <p:spPr>
          <a:xfrm>
            <a:off x="514524" y="6347915"/>
            <a:ext cx="11113477" cy="430887"/>
          </a:xfrm>
          <a:prstGeom prst="rect">
            <a:avLst/>
          </a:prstGeom>
        </p:spPr>
        <p:txBody>
          <a:bodyPr wrap="square">
            <a:spAutoFit/>
          </a:bodyPr>
          <a:lstStyle/>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Critical review for Galaxy S6 LCA study was done by an expert from Korean Society for Life Cycle Assessment. (kslca@naver.com) </a:t>
            </a:r>
          </a:p>
          <a:p>
            <a:pPr algn="just"/>
            <a:r>
              <a:rPr lang="en-US" altLang="ko-KR" sz="1100" dirty="0" smtClean="0">
                <a:solidFill>
                  <a:schemeClr val="bg2">
                    <a:lumMod val="25000"/>
                  </a:schemeClr>
                </a:solidFill>
                <a:latin typeface="Arial" panose="020B0604020202020204" pitchFamily="34" charset="0"/>
                <a:cs typeface="Arial" panose="020B0604020202020204" pitchFamily="34" charset="0"/>
              </a:rPr>
              <a:t>For the rest, it was done by internal expert in Global CS Center of Samsung Electronics. (ecodesign@samsung.com)</a:t>
            </a:r>
            <a:endParaRPr lang="ko-KR" altLang="en-US" sz="11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75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차트 13"/>
          <p:cNvGraphicFramePr>
            <a:graphicFrameLocks/>
          </p:cNvGraphicFramePr>
          <p:nvPr>
            <p:extLst>
              <p:ext uri="{D42A27DB-BD31-4B8C-83A1-F6EECF244321}">
                <p14:modId xmlns:p14="http://schemas.microsoft.com/office/powerpoint/2010/main" val="3246416589"/>
              </p:ext>
            </p:extLst>
          </p:nvPr>
        </p:nvGraphicFramePr>
        <p:xfrm>
          <a:off x="6758164" y="7457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Characterized Environment Impact</a:t>
            </a:r>
          </a:p>
        </p:txBody>
      </p:sp>
      <p:sp>
        <p:nvSpPr>
          <p:cNvPr id="35" name="타원 34"/>
          <p:cNvSpPr/>
          <p:nvPr/>
        </p:nvSpPr>
        <p:spPr>
          <a:xfrm>
            <a:off x="567609" y="3241591"/>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chemeClr val="accent5">
                    <a:lumMod val="75000"/>
                  </a:schemeClr>
                </a:solidFill>
                <a:latin typeface="Arial" panose="020B0604020202020204" pitchFamily="34" charset="0"/>
                <a:cs typeface="Arial" panose="020B0604020202020204" pitchFamily="34" charset="0"/>
              </a:rPr>
              <a:t>Product Features</a:t>
            </a:r>
            <a:endParaRPr lang="en-US" altLang="ko-KR" dirty="0">
              <a:solidFill>
                <a:schemeClr val="accent5">
                  <a:lumMod val="7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5">
                  <a:lumMod val="75000"/>
                </a:schemeClr>
              </a:solidFill>
            </a:endParaRPr>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Material Use</a:t>
            </a:r>
          </a:p>
        </p:txBody>
      </p:sp>
      <p:sp>
        <p:nvSpPr>
          <p:cNvPr id="76" name="타원 75"/>
          <p:cNvSpPr/>
          <p:nvPr/>
        </p:nvSpPr>
        <p:spPr>
          <a:xfrm>
            <a:off x="7338965"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076198" y="1649504"/>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1" name="표 10"/>
          <p:cNvGraphicFramePr>
            <a:graphicFrameLocks noGrp="1"/>
          </p:cNvGraphicFramePr>
          <p:nvPr>
            <p:extLst>
              <p:ext uri="{D42A27DB-BD31-4B8C-83A1-F6EECF244321}">
                <p14:modId xmlns:p14="http://schemas.microsoft.com/office/powerpoint/2010/main" val="392933659"/>
              </p:ext>
            </p:extLst>
          </p:nvPr>
        </p:nvGraphicFramePr>
        <p:xfrm>
          <a:off x="2682359" y="1038523"/>
          <a:ext cx="3889891" cy="1791208"/>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SM-W727V (Galaxy Book)</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it-IT"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Intel, Core i5, 3.1GHz Dual-Core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199.8 * 291.3 * 7.4(H*W*D)</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AMOLED, OCTA, SDC, 2160 x 1440 (FHD+) 12.0", 303.7mm 16M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5070 mAh</a:t>
                      </a:r>
                      <a:endPar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13 MP / 5MP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1881.9g</a:t>
                      </a:r>
                      <a:endParaRPr lang="ko-KR" alt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98" y="1158843"/>
            <a:ext cx="2254989" cy="1503326"/>
          </a:xfrm>
          <a:prstGeom prst="rect">
            <a:avLst/>
          </a:prstGeom>
        </p:spPr>
      </p:pic>
      <p:graphicFrame>
        <p:nvGraphicFramePr>
          <p:cNvPr id="13" name="차트 12"/>
          <p:cNvGraphicFramePr>
            <a:graphicFrameLocks/>
          </p:cNvGraphicFramePr>
          <p:nvPr>
            <p:extLst>
              <p:ext uri="{D42A27DB-BD31-4B8C-83A1-F6EECF244321}">
                <p14:modId xmlns:p14="http://schemas.microsoft.com/office/powerpoint/2010/main" val="519722373"/>
              </p:ext>
            </p:extLst>
          </p:nvPr>
        </p:nvGraphicFramePr>
        <p:xfrm>
          <a:off x="459271" y="3650809"/>
          <a:ext cx="11102003" cy="31030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866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차트 11"/>
          <p:cNvGraphicFramePr>
            <a:graphicFrameLocks/>
          </p:cNvGraphicFramePr>
          <p:nvPr>
            <p:extLst>
              <p:ext uri="{D42A27DB-BD31-4B8C-83A1-F6EECF244321}">
                <p14:modId xmlns:p14="http://schemas.microsoft.com/office/powerpoint/2010/main" val="1853699838"/>
              </p:ext>
            </p:extLst>
          </p:nvPr>
        </p:nvGraphicFramePr>
        <p:xfrm>
          <a:off x="6821538" y="72768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Characterized Environment Impact</a:t>
            </a:r>
          </a:p>
        </p:txBody>
      </p:sp>
      <p:sp>
        <p:nvSpPr>
          <p:cNvPr id="35" name="타원 34"/>
          <p:cNvSpPr/>
          <p:nvPr/>
        </p:nvSpPr>
        <p:spPr>
          <a:xfrm>
            <a:off x="567609" y="3241591"/>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chemeClr val="accent5">
                    <a:lumMod val="75000"/>
                  </a:schemeClr>
                </a:solidFill>
                <a:latin typeface="Arial" panose="020B0604020202020204" pitchFamily="34" charset="0"/>
                <a:cs typeface="Arial" panose="020B0604020202020204" pitchFamily="34" charset="0"/>
              </a:rPr>
              <a:t>Product Features</a:t>
            </a:r>
            <a:endParaRPr lang="en-US" altLang="ko-KR" dirty="0">
              <a:solidFill>
                <a:schemeClr val="accent5">
                  <a:lumMod val="7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5">
                  <a:lumMod val="75000"/>
                </a:schemeClr>
              </a:solidFill>
            </a:endParaRPr>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Material Use</a:t>
            </a:r>
          </a:p>
        </p:txBody>
      </p:sp>
      <p:sp>
        <p:nvSpPr>
          <p:cNvPr id="76" name="타원 75"/>
          <p:cNvSpPr/>
          <p:nvPr/>
        </p:nvSpPr>
        <p:spPr>
          <a:xfrm>
            <a:off x="7338965"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076198" y="1649504"/>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3" name="표 12"/>
          <p:cNvGraphicFramePr>
            <a:graphicFrameLocks noGrp="1"/>
          </p:cNvGraphicFramePr>
          <p:nvPr>
            <p:extLst>
              <p:ext uri="{D42A27DB-BD31-4B8C-83A1-F6EECF244321}">
                <p14:modId xmlns:p14="http://schemas.microsoft.com/office/powerpoint/2010/main" val="609256430"/>
              </p:ext>
            </p:extLst>
          </p:nvPr>
        </p:nvGraphicFramePr>
        <p:xfrm>
          <a:off x="2573732" y="1080949"/>
          <a:ext cx="3999098" cy="1598422"/>
        </p:xfrm>
        <a:graphic>
          <a:graphicData uri="http://schemas.openxmlformats.org/drawingml/2006/table">
            <a:tbl>
              <a:tblPr firstRow="1" bandRow="1">
                <a:tableStyleId>{5C22544A-7EE6-4342-B048-85BDC9FD1C3A}</a:tableStyleId>
              </a:tblPr>
              <a:tblGrid>
                <a:gridCol w="977793">
                  <a:extLst>
                    <a:ext uri="{9D8B030D-6E8A-4147-A177-3AD203B41FA5}">
                      <a16:colId xmlns:a16="http://schemas.microsoft.com/office/drawing/2014/main" xmlns="" val="20000"/>
                    </a:ext>
                  </a:extLst>
                </a:gridCol>
                <a:gridCol w="3021305">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SM-N950U (Galaxy Note8)</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it-IT"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Qualcomm 2.35GHz, 1.9GHz Octa-Core 64bit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162.5 x 74.8 x 8.6 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6.3" 2960 x 1440,  16M In-Cell Touch LCD</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3300 mAh</a:t>
                      </a:r>
                      <a:endPar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12 MP / 5MP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186.34g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8" name="그림 17"/>
          <p:cNvPicPr/>
          <p:nvPr/>
        </p:nvPicPr>
        <p:blipFill>
          <a:blip r:embed="rId4"/>
          <a:stretch>
            <a:fillRect/>
          </a:stretch>
        </p:blipFill>
        <p:spPr>
          <a:xfrm>
            <a:off x="600978" y="1080949"/>
            <a:ext cx="1645778" cy="1535501"/>
          </a:xfrm>
          <a:prstGeom prst="rect">
            <a:avLst/>
          </a:prstGeom>
        </p:spPr>
      </p:pic>
      <p:graphicFrame>
        <p:nvGraphicFramePr>
          <p:cNvPr id="14" name="차트 13"/>
          <p:cNvGraphicFramePr>
            <a:graphicFrameLocks/>
          </p:cNvGraphicFramePr>
          <p:nvPr>
            <p:extLst>
              <p:ext uri="{D42A27DB-BD31-4B8C-83A1-F6EECF244321}">
                <p14:modId xmlns:p14="http://schemas.microsoft.com/office/powerpoint/2010/main" val="3250671279"/>
              </p:ext>
            </p:extLst>
          </p:nvPr>
        </p:nvGraphicFramePr>
        <p:xfrm>
          <a:off x="567609" y="3689443"/>
          <a:ext cx="11066094" cy="3073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067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차트 18"/>
          <p:cNvGraphicFramePr>
            <a:graphicFrameLocks/>
          </p:cNvGraphicFramePr>
          <p:nvPr>
            <p:extLst>
              <p:ext uri="{D42A27DB-BD31-4B8C-83A1-F6EECF244321}">
                <p14:modId xmlns:p14="http://schemas.microsoft.com/office/powerpoint/2010/main" val="1715101163"/>
              </p:ext>
            </p:extLst>
          </p:nvPr>
        </p:nvGraphicFramePr>
        <p:xfrm>
          <a:off x="7016435" y="797722"/>
          <a:ext cx="4488914" cy="2632668"/>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Characterized Environment Impact</a:t>
            </a:r>
          </a:p>
        </p:txBody>
      </p:sp>
      <p:sp>
        <p:nvSpPr>
          <p:cNvPr id="35" name="타원 34"/>
          <p:cNvSpPr/>
          <p:nvPr/>
        </p:nvSpPr>
        <p:spPr>
          <a:xfrm>
            <a:off x="567609" y="3241591"/>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chemeClr val="accent5">
                    <a:lumMod val="75000"/>
                  </a:schemeClr>
                </a:solidFill>
                <a:latin typeface="Arial" panose="020B0604020202020204" pitchFamily="34" charset="0"/>
                <a:cs typeface="Arial" panose="020B0604020202020204" pitchFamily="34" charset="0"/>
              </a:rPr>
              <a:t>Product Features</a:t>
            </a:r>
            <a:endParaRPr lang="en-US" altLang="ko-KR" dirty="0">
              <a:solidFill>
                <a:schemeClr val="accent5">
                  <a:lumMod val="7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5">
                  <a:lumMod val="75000"/>
                </a:schemeClr>
              </a:solidFill>
            </a:endParaRPr>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a:solidFill>
                  <a:schemeClr val="accent5">
                    <a:lumMod val="75000"/>
                  </a:schemeClr>
                </a:solidFill>
                <a:latin typeface="Arial" panose="020B0604020202020204" pitchFamily="34" charset="0"/>
                <a:cs typeface="Arial" panose="020B0604020202020204" pitchFamily="34" charset="0"/>
              </a:rPr>
              <a:t>Material Use</a:t>
            </a:r>
          </a:p>
        </p:txBody>
      </p:sp>
      <p:sp>
        <p:nvSpPr>
          <p:cNvPr id="76" name="타원 75"/>
          <p:cNvSpPr/>
          <p:nvPr/>
        </p:nvSpPr>
        <p:spPr>
          <a:xfrm>
            <a:off x="7338965" y="535656"/>
            <a:ext cx="154800" cy="15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4" name="표 13"/>
          <p:cNvGraphicFramePr>
            <a:graphicFrameLocks noGrp="1"/>
          </p:cNvGraphicFramePr>
          <p:nvPr>
            <p:extLst>
              <p:ext uri="{D42A27DB-BD31-4B8C-83A1-F6EECF244321}">
                <p14:modId xmlns:p14="http://schemas.microsoft.com/office/powerpoint/2010/main" val="3460214975"/>
              </p:ext>
            </p:extLst>
          </p:nvPr>
        </p:nvGraphicFramePr>
        <p:xfrm>
          <a:off x="2673306" y="1047576"/>
          <a:ext cx="3889891" cy="1598422"/>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SM-T280 (Galaxy Tab A 7.0)</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Quad-Core</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186.9 x 108.8 x 8.7 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1280 x 800 (WXGA) TFT</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4000</a:t>
                      </a: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mAh</a:t>
                      </a: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5.0 MP / 2.0 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283</a:t>
                      </a: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5" name="그림 14"/>
          <p:cNvPicPr/>
          <p:nvPr/>
        </p:nvPicPr>
        <p:blipFill>
          <a:blip r:embed="rId4"/>
          <a:stretch>
            <a:fillRect/>
          </a:stretch>
        </p:blipFill>
        <p:spPr>
          <a:xfrm>
            <a:off x="846496" y="968721"/>
            <a:ext cx="1299176" cy="1774479"/>
          </a:xfrm>
          <a:prstGeom prst="rect">
            <a:avLst/>
          </a:prstGeom>
        </p:spPr>
      </p:pic>
      <p:graphicFrame>
        <p:nvGraphicFramePr>
          <p:cNvPr id="20" name="차트 19"/>
          <p:cNvGraphicFramePr>
            <a:graphicFrameLocks/>
          </p:cNvGraphicFramePr>
          <p:nvPr>
            <p:extLst>
              <p:ext uri="{D42A27DB-BD31-4B8C-83A1-F6EECF244321}">
                <p14:modId xmlns:p14="http://schemas.microsoft.com/office/powerpoint/2010/main" val="3154201447"/>
              </p:ext>
            </p:extLst>
          </p:nvPr>
        </p:nvGraphicFramePr>
        <p:xfrm>
          <a:off x="567609" y="3576119"/>
          <a:ext cx="11247163" cy="3123411"/>
        </p:xfrm>
        <a:graphic>
          <a:graphicData uri="http://schemas.openxmlformats.org/drawingml/2006/chart">
            <c:chart xmlns:c="http://schemas.openxmlformats.org/drawingml/2006/chart" xmlns:r="http://schemas.openxmlformats.org/officeDocument/2006/relationships" r:id="rId5"/>
          </a:graphicData>
        </a:graphic>
      </p:graphicFrame>
      <p:sp>
        <p:nvSpPr>
          <p:cNvPr id="13" name="타원 12"/>
          <p:cNvSpPr/>
          <p:nvPr/>
        </p:nvSpPr>
        <p:spPr>
          <a:xfrm>
            <a:off x="8076198" y="1658557"/>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91142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aphicFrame>
        <p:nvGraphicFramePr>
          <p:cNvPr id="12" name="차트 11"/>
          <p:cNvGraphicFramePr>
            <a:graphicFrameLocks/>
          </p:cNvGraphicFramePr>
          <p:nvPr>
            <p:extLst>
              <p:ext uri="{D42A27DB-BD31-4B8C-83A1-F6EECF244321}">
                <p14:modId xmlns:p14="http://schemas.microsoft.com/office/powerpoint/2010/main" val="3022052912"/>
              </p:ext>
            </p:extLst>
          </p:nvPr>
        </p:nvGraphicFramePr>
        <p:xfrm>
          <a:off x="7185622" y="760457"/>
          <a:ext cx="4303226" cy="2481134"/>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157675" y="1577080"/>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4" name="표 13"/>
          <p:cNvGraphicFramePr>
            <a:graphicFrameLocks noGrp="1"/>
          </p:cNvGraphicFramePr>
          <p:nvPr>
            <p:extLst>
              <p:ext uri="{D42A27DB-BD31-4B8C-83A1-F6EECF244321}">
                <p14:modId xmlns:p14="http://schemas.microsoft.com/office/powerpoint/2010/main" val="1489943446"/>
              </p:ext>
            </p:extLst>
          </p:nvPr>
        </p:nvGraphicFramePr>
        <p:xfrm>
          <a:off x="2682359" y="1038523"/>
          <a:ext cx="3889891" cy="1598422"/>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SM-T817V </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(Galaxy</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Tab S2)</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Octa-Core</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1.9 GHz</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1.3 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237.3 x 169.0 x 5.6 mm</a:t>
                      </a: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algn="l" defTabSz="914400" rtl="0" eaLnBrk="1" latinLnBrk="1" hangingPunct="1">
                        <a:lnSpc>
                          <a:spcPct val="115000"/>
                        </a:lnSpc>
                        <a:spcAft>
                          <a:spcPts val="0"/>
                        </a:spcAft>
                      </a:pPr>
                      <a:r>
                        <a:rPr 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AMOLED</a:t>
                      </a: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10.1”</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5870mAh</a:t>
                      </a: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8 MP / 2.1MP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ko-KR"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379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1" name="그림 10"/>
          <p:cNvPicPr/>
          <p:nvPr/>
        </p:nvPicPr>
        <p:blipFill>
          <a:blip r:embed="rId4"/>
          <a:stretch>
            <a:fillRect/>
          </a:stretch>
        </p:blipFill>
        <p:spPr>
          <a:xfrm>
            <a:off x="567609" y="963251"/>
            <a:ext cx="2012629" cy="1997232"/>
          </a:xfrm>
          <a:prstGeom prst="rect">
            <a:avLst/>
          </a:prstGeom>
        </p:spPr>
      </p:pic>
      <p:graphicFrame>
        <p:nvGraphicFramePr>
          <p:cNvPr id="13" name="차트 12"/>
          <p:cNvGraphicFramePr>
            <a:graphicFrameLocks/>
          </p:cNvGraphicFramePr>
          <p:nvPr>
            <p:extLst>
              <p:ext uri="{D42A27DB-BD31-4B8C-83A1-F6EECF244321}">
                <p14:modId xmlns:p14="http://schemas.microsoft.com/office/powerpoint/2010/main" val="3712241151"/>
              </p:ext>
            </p:extLst>
          </p:nvPr>
        </p:nvGraphicFramePr>
        <p:xfrm>
          <a:off x="470322" y="3530783"/>
          <a:ext cx="11220003" cy="32411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1818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차트 11"/>
          <p:cNvGraphicFramePr>
            <a:graphicFrameLocks/>
          </p:cNvGraphicFramePr>
          <p:nvPr>
            <p:extLst>
              <p:ext uri="{D42A27DB-BD31-4B8C-83A1-F6EECF244321}">
                <p14:modId xmlns:p14="http://schemas.microsoft.com/office/powerpoint/2010/main" val="903345603"/>
              </p:ext>
            </p:extLst>
          </p:nvPr>
        </p:nvGraphicFramePr>
        <p:xfrm>
          <a:off x="7061704" y="772954"/>
          <a:ext cx="4483540" cy="2443869"/>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a:off x="728796" y="3134325"/>
            <a:ext cx="4070345"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Characterized Environment Impact</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타원 34"/>
          <p:cNvSpPr/>
          <p:nvPr/>
        </p:nvSpPr>
        <p:spPr>
          <a:xfrm>
            <a:off x="567609" y="3241591"/>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728796" y="428390"/>
            <a:ext cx="2082621"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Product Features</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타원 72"/>
          <p:cNvSpPr/>
          <p:nvPr/>
        </p:nvSpPr>
        <p:spPr>
          <a:xfrm>
            <a:off x="567609"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직사각형 74"/>
          <p:cNvSpPr/>
          <p:nvPr/>
        </p:nvSpPr>
        <p:spPr>
          <a:xfrm>
            <a:off x="7500152" y="428390"/>
            <a:ext cx="1544012" cy="369332"/>
          </a:xfrm>
          <a:prstGeom prst="rect">
            <a:avLst/>
          </a:prstGeom>
        </p:spPr>
        <p:txBody>
          <a:bodyPr wrap="none">
            <a:spAutoFit/>
          </a:bodyPr>
          <a:lstStyle/>
          <a:p>
            <a:r>
              <a:rPr lang="en-US" altLang="ko-KR" b="1" dirty="0" smtClean="0">
                <a:solidFill>
                  <a:srgbClr val="16A085"/>
                </a:solidFill>
                <a:latin typeface="Arial" panose="020B0604020202020204" pitchFamily="34" charset="0"/>
                <a:cs typeface="Arial" panose="020B0604020202020204" pitchFamily="34" charset="0"/>
              </a:rPr>
              <a:t>Material Use</a:t>
            </a:r>
            <a:endParaRPr lang="en-US" altLang="ko-K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타원 75"/>
          <p:cNvSpPr/>
          <p:nvPr/>
        </p:nvSpPr>
        <p:spPr>
          <a:xfrm>
            <a:off x="7338965" y="535656"/>
            <a:ext cx="154800" cy="154800"/>
          </a:xfrm>
          <a:prstGeom prst="ellipse">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8157675" y="1561708"/>
            <a:ext cx="857250" cy="857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14" name="표 13"/>
          <p:cNvGraphicFramePr>
            <a:graphicFrameLocks noGrp="1"/>
          </p:cNvGraphicFramePr>
          <p:nvPr>
            <p:extLst>
              <p:ext uri="{D42A27DB-BD31-4B8C-83A1-F6EECF244321}">
                <p14:modId xmlns:p14="http://schemas.microsoft.com/office/powerpoint/2010/main" val="1299179640"/>
              </p:ext>
            </p:extLst>
          </p:nvPr>
        </p:nvGraphicFramePr>
        <p:xfrm>
          <a:off x="2682359" y="1038523"/>
          <a:ext cx="3889891" cy="1598422"/>
        </p:xfrm>
        <a:graphic>
          <a:graphicData uri="http://schemas.openxmlformats.org/drawingml/2006/table">
            <a:tbl>
              <a:tblPr firstRow="1" bandRow="1">
                <a:tableStyleId>{5C22544A-7EE6-4342-B048-85BDC9FD1C3A}</a:tableStyleId>
              </a:tblPr>
              <a:tblGrid>
                <a:gridCol w="1254947">
                  <a:extLst>
                    <a:ext uri="{9D8B030D-6E8A-4147-A177-3AD203B41FA5}">
                      <a16:colId xmlns:a16="http://schemas.microsoft.com/office/drawing/2014/main" xmlns="" val="20000"/>
                    </a:ext>
                  </a:extLst>
                </a:gridCol>
                <a:gridCol w="2634944">
                  <a:extLst>
                    <a:ext uri="{9D8B030D-6E8A-4147-A177-3AD203B41FA5}">
                      <a16:colId xmlns:a16="http://schemas.microsoft.com/office/drawing/2014/main" xmlns="" val="20001"/>
                    </a:ext>
                  </a:extLst>
                </a:gridCol>
              </a:tblGrid>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Model name</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l" latinLnBrk="1">
                        <a:lnSpc>
                          <a:spcPct val="115000"/>
                        </a:lnSpc>
                        <a:spcAft>
                          <a:spcPts val="0"/>
                        </a:spcAft>
                      </a:pP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SM-G5510 (Galaxy</a:t>
                      </a:r>
                      <a:r>
                        <a:rPr lang="en-US"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On5x)</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Processor</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l" latinLnBrk="1">
                        <a:lnSpc>
                          <a:spcPct val="115000"/>
                        </a:lnSpc>
                        <a:spcAft>
                          <a:spcPts val="0"/>
                        </a:spcAft>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Quad-Core</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1.4GHz</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Dimension</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l" latinLnBrk="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142.8 x 69.5 x 8.1 mm</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Display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altLang="ko-KR"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LCD</a:t>
                      </a:r>
                      <a:r>
                        <a:rPr lang="en-US" altLang="ko-KR" sz="1100" b="0" kern="1200" baseline="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 </a:t>
                      </a:r>
                      <a:r>
                        <a:rPr lang="en-US" sz="1100" b="0" kern="1200" dirty="0" smtClean="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5"</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Battery</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Li-Ion 2600 mAh</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Camera</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12 MP / 5MP</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6856">
                <a:tc>
                  <a:txBody>
                    <a:bodyPr/>
                    <a:lstStyle/>
                    <a:p>
                      <a:pPr marL="0" algn="ctr" defTabSz="914400" rtl="0" eaLnBrk="1" latinLnBrk="1" hangingPunct="1">
                        <a:lnSpc>
                          <a:spcPct val="115000"/>
                        </a:lnSpc>
                        <a:spcAft>
                          <a:spcPts val="0"/>
                        </a:spcAft>
                      </a:pPr>
                      <a:r>
                        <a:rPr lang="en-US" altLang="ko-KR" sz="1100" b="1" kern="1200" dirty="0" smtClean="0">
                          <a:solidFill>
                            <a:schemeClr val="bg1"/>
                          </a:solidFill>
                          <a:latin typeface="Arial" panose="020B0604020202020204" pitchFamily="34" charset="0"/>
                          <a:ea typeface="나눔고딕" panose="020D0604000000000000" pitchFamily="50" charset="-127"/>
                          <a:cs typeface="Arial" panose="020B0604020202020204" pitchFamily="34" charset="0"/>
                        </a:rPr>
                        <a:t>Wt.(g)</a:t>
                      </a:r>
                      <a:endParaRPr lang="ko-KR" sz="1100" b="1" kern="1200" dirty="0">
                        <a:solidFill>
                          <a:schemeClr val="bg1"/>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l" latinLnBrk="1">
                        <a:lnSpc>
                          <a:spcPct val="115000"/>
                        </a:lnSpc>
                        <a:spcAft>
                          <a:spcPts val="0"/>
                        </a:spcAft>
                      </a:pPr>
                      <a:r>
                        <a:rPr lang="en-US"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rPr>
                        <a:t>149 g</a:t>
                      </a:r>
                      <a:endParaRPr lang="ko-KR" sz="1100" b="0" kern="1200" dirty="0">
                        <a:solidFill>
                          <a:schemeClr val="tx1">
                            <a:lumMod val="75000"/>
                            <a:lumOff val="25000"/>
                          </a:schemeClr>
                        </a:solidFill>
                        <a:latin typeface="Arial" panose="020B0604020202020204" pitchFamily="34" charset="0"/>
                        <a:ea typeface="나눔고딕" panose="020D0604000000000000" pitchFamily="50" charset="-127"/>
                        <a:cs typeface="Arial" panose="020B0604020202020204" pitchFamily="34" charset="0"/>
                      </a:endParaRPr>
                    </a:p>
                  </a:txBody>
                  <a:tcPr marL="68580" marR="68580" marT="17780" marB="17780"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pic>
        <p:nvPicPr>
          <p:cNvPr id="11" name="그림 10" descr="samsung-sm-g5510">
            <a:hlinkClick r:id="rId4"/>
          </p:cNvPr>
          <p:cNvPicPr/>
          <p:nvPr/>
        </p:nvPicPr>
        <p:blipFill rotWithShape="1">
          <a:blip r:embed="rId5">
            <a:extLst>
              <a:ext uri="{28A0092B-C50C-407E-A947-70E740481C1C}">
                <a14:useLocalDpi xmlns:a14="http://schemas.microsoft.com/office/drawing/2010/main" val="0"/>
              </a:ext>
            </a:extLst>
          </a:blip>
          <a:srcRect l="55486" t="4496" r="3297" b="3675"/>
          <a:stretch/>
        </p:blipFill>
        <p:spPr bwMode="auto">
          <a:xfrm rot="20469248">
            <a:off x="1167122" y="995750"/>
            <a:ext cx="875519" cy="1842763"/>
          </a:xfrm>
          <a:prstGeom prst="rect">
            <a:avLst/>
          </a:prstGeom>
          <a:noFill/>
          <a:ln>
            <a:noFill/>
          </a:ln>
        </p:spPr>
      </p:pic>
      <p:graphicFrame>
        <p:nvGraphicFramePr>
          <p:cNvPr id="13" name="차트 12"/>
          <p:cNvGraphicFramePr>
            <a:graphicFrameLocks/>
          </p:cNvGraphicFramePr>
          <p:nvPr>
            <p:extLst>
              <p:ext uri="{D42A27DB-BD31-4B8C-83A1-F6EECF244321}">
                <p14:modId xmlns:p14="http://schemas.microsoft.com/office/powerpoint/2010/main" val="3853465601"/>
              </p:ext>
            </p:extLst>
          </p:nvPr>
        </p:nvGraphicFramePr>
        <p:xfrm>
          <a:off x="458967" y="3582909"/>
          <a:ext cx="11192843" cy="31936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181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3626</TotalTime>
  <Words>6763</Words>
  <Application>Microsoft Office PowerPoint</Application>
  <PresentationFormat>와이드스크린</PresentationFormat>
  <Paragraphs>1445</Paragraphs>
  <Slides>31</Slides>
  <Notes>31</Notes>
  <HiddenSlides>0</HiddenSlides>
  <MMClips>0</MMClips>
  <ScaleCrop>false</ScaleCrop>
  <HeadingPairs>
    <vt:vector size="6" baseType="variant">
      <vt:variant>
        <vt:lpstr>사용한 글꼴</vt:lpstr>
      </vt:variant>
      <vt:variant>
        <vt:i4>5</vt:i4>
      </vt:variant>
      <vt:variant>
        <vt:lpstr>테마</vt:lpstr>
      </vt:variant>
      <vt:variant>
        <vt:i4>2</vt:i4>
      </vt:variant>
      <vt:variant>
        <vt:lpstr>슬라이드 제목</vt:lpstr>
      </vt:variant>
      <vt:variant>
        <vt:i4>31</vt:i4>
      </vt:variant>
    </vt:vector>
  </HeadingPairs>
  <TitlesOfParts>
    <vt:vector size="38" baseType="lpstr">
      <vt:lpstr>Arial</vt:lpstr>
      <vt:lpstr>맑은 고딕</vt:lpstr>
      <vt:lpstr>나눔고딕 ExtraBold</vt:lpstr>
      <vt:lpstr>Times New Roman</vt:lpstr>
      <vt:lpstr>나눔고딕</vt:lpstr>
      <vt:lpstr>Office 테마</vt:lpstr>
      <vt:lpstr>1_Office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Yoon sj</dc:creator>
  <cp:lastModifiedBy>박기우/신뢰성그룹(무선)/Senior Professional/삼성전자</cp:lastModifiedBy>
  <cp:revision>164</cp:revision>
  <dcterms:created xsi:type="dcterms:W3CDTF">2014-12-18T04:01:36Z</dcterms:created>
  <dcterms:modified xsi:type="dcterms:W3CDTF">2021-11-08T23:36:42Z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NSCPROP_SA">
    <vt:lpwstr>C:\mySingle\TEMP\(닷컴공개용)2020 Life-Cycle Assessment for Display_HHP_F_1018.pptx</vt:lpwstr>
  </property>
</Properties>
</file>